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wdp" ContentType="image/vnd.ms-photo"/>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458" r:id="rId2"/>
    <p:sldId id="669" r:id="rId3"/>
    <p:sldId id="579" r:id="rId4"/>
    <p:sldId id="664" r:id="rId5"/>
    <p:sldId id="659" r:id="rId6"/>
    <p:sldId id="663" r:id="rId7"/>
    <p:sldId id="628" r:id="rId8"/>
    <p:sldId id="550" r:id="rId9"/>
    <p:sldId id="564" r:id="rId10"/>
    <p:sldId id="565" r:id="rId11"/>
    <p:sldId id="629" r:id="rId12"/>
    <p:sldId id="567" r:id="rId13"/>
    <p:sldId id="670" r:id="rId14"/>
    <p:sldId id="671" r:id="rId15"/>
    <p:sldId id="673" r:id="rId16"/>
    <p:sldId id="652" r:id="rId17"/>
    <p:sldId id="653" r:id="rId18"/>
    <p:sldId id="672" r:id="rId19"/>
    <p:sldId id="666" r:id="rId20"/>
  </p:sldIdLst>
  <p:sldSz cx="9144000" cy="6858000" type="screen4x3"/>
  <p:notesSz cx="6794500" cy="9906000"/>
  <p:defaultTextStyle>
    <a:defPPr>
      <a:defRPr lang="en-CA"/>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8A2A4"/>
    <a:srgbClr val="9900FF"/>
    <a:srgbClr val="9900CC"/>
    <a:srgbClr val="00FF00"/>
    <a:srgbClr val="0066FF"/>
    <a:srgbClr val="FF0000"/>
    <a:srgbClr val="FFFFFF"/>
    <a:srgbClr val="990033"/>
    <a:srgbClr val="13019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13" autoAdjust="0"/>
    <p:restoredTop sz="99837" autoAdjust="0"/>
  </p:normalViewPr>
  <p:slideViewPr>
    <p:cSldViewPr snapToGrid="0">
      <p:cViewPr>
        <p:scale>
          <a:sx n="116" d="100"/>
          <a:sy n="116" d="100"/>
        </p:scale>
        <p:origin x="-1272" y="-2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12278A-A61C-534E-894D-C87434B5AF78}" type="doc">
      <dgm:prSet loTypeId="urn:microsoft.com/office/officeart/2005/8/layout/arrow2" loCatId="" qsTypeId="urn:microsoft.com/office/officeart/2005/8/quickstyle/simple4" qsCatId="simple" csTypeId="urn:microsoft.com/office/officeart/2005/8/colors/accent1_2" csCatId="accent1" phldr="1"/>
      <dgm:spPr/>
      <dgm:t>
        <a:bodyPr/>
        <a:lstStyle/>
        <a:p>
          <a:endParaRPr lang="en-US"/>
        </a:p>
      </dgm:t>
    </dgm:pt>
    <dgm:pt modelId="{88FE765F-916D-6046-B5ED-DCB1B6AAB4DF}">
      <dgm:prSet phldrT="[Text]"/>
      <dgm:spPr/>
      <dgm:t>
        <a:bodyPr/>
        <a:lstStyle/>
        <a:p>
          <a:r>
            <a:rPr lang="en-US" dirty="0" err="1" smtClean="0"/>
            <a:t>Enfance</a:t>
          </a:r>
          <a:endParaRPr lang="en-US" dirty="0"/>
        </a:p>
      </dgm:t>
    </dgm:pt>
    <dgm:pt modelId="{A3F48367-06BF-F540-AB72-2DBF8FDB2203}" type="parTrans" cxnId="{EB6A406E-FACD-6344-9A0C-DC6ED7523413}">
      <dgm:prSet/>
      <dgm:spPr/>
      <dgm:t>
        <a:bodyPr/>
        <a:lstStyle/>
        <a:p>
          <a:endParaRPr lang="en-US"/>
        </a:p>
      </dgm:t>
    </dgm:pt>
    <dgm:pt modelId="{B1252A5D-7FCE-E048-A274-DC21CCD0FCD7}" type="sibTrans" cxnId="{EB6A406E-FACD-6344-9A0C-DC6ED7523413}">
      <dgm:prSet/>
      <dgm:spPr/>
      <dgm:t>
        <a:bodyPr/>
        <a:lstStyle/>
        <a:p>
          <a:endParaRPr lang="en-US"/>
        </a:p>
      </dgm:t>
    </dgm:pt>
    <dgm:pt modelId="{CEA2482A-E676-9548-92AA-AA529A512F79}">
      <dgm:prSet phldrT="[Text]"/>
      <dgm:spPr/>
      <dgm:t>
        <a:bodyPr/>
        <a:lstStyle/>
        <a:p>
          <a:r>
            <a:rPr lang="en-US" dirty="0" smtClean="0"/>
            <a:t>Adolescence</a:t>
          </a:r>
          <a:endParaRPr lang="en-US" dirty="0"/>
        </a:p>
      </dgm:t>
    </dgm:pt>
    <dgm:pt modelId="{B2DA04B5-D846-A947-99E1-42118CC54B4A}" type="parTrans" cxnId="{D4788D5A-A075-B149-8BA6-5B1E2A62FC5F}">
      <dgm:prSet/>
      <dgm:spPr/>
      <dgm:t>
        <a:bodyPr/>
        <a:lstStyle/>
        <a:p>
          <a:endParaRPr lang="en-US"/>
        </a:p>
      </dgm:t>
    </dgm:pt>
    <dgm:pt modelId="{4B72CB4A-87A0-1347-BB53-30CC9276337E}" type="sibTrans" cxnId="{D4788D5A-A075-B149-8BA6-5B1E2A62FC5F}">
      <dgm:prSet/>
      <dgm:spPr/>
      <dgm:t>
        <a:bodyPr/>
        <a:lstStyle/>
        <a:p>
          <a:endParaRPr lang="en-US"/>
        </a:p>
      </dgm:t>
    </dgm:pt>
    <dgm:pt modelId="{C797A0BC-E729-8F42-A0B1-4839E7D17FDE}">
      <dgm:prSet phldrT="[Text]"/>
      <dgm:spPr/>
      <dgm:t>
        <a:bodyPr/>
        <a:lstStyle/>
        <a:p>
          <a:r>
            <a:rPr lang="en-US" dirty="0" smtClean="0"/>
            <a:t>Vie </a:t>
          </a:r>
          <a:r>
            <a:rPr lang="en-US" dirty="0" err="1" smtClean="0"/>
            <a:t>adulte</a:t>
          </a:r>
          <a:endParaRPr lang="en-US" dirty="0"/>
        </a:p>
      </dgm:t>
    </dgm:pt>
    <dgm:pt modelId="{02D7CF68-FC26-4945-AF5E-B56D4EE9574F}" type="parTrans" cxnId="{F3DFC7C2-5A05-FA48-9B60-1EF49D0D9FDD}">
      <dgm:prSet/>
      <dgm:spPr/>
      <dgm:t>
        <a:bodyPr/>
        <a:lstStyle/>
        <a:p>
          <a:endParaRPr lang="en-US"/>
        </a:p>
      </dgm:t>
    </dgm:pt>
    <dgm:pt modelId="{4D361187-33B1-864D-BFC9-DCF1357B5853}" type="sibTrans" cxnId="{F3DFC7C2-5A05-FA48-9B60-1EF49D0D9FDD}">
      <dgm:prSet/>
      <dgm:spPr/>
      <dgm:t>
        <a:bodyPr/>
        <a:lstStyle/>
        <a:p>
          <a:endParaRPr lang="en-US"/>
        </a:p>
      </dgm:t>
    </dgm:pt>
    <dgm:pt modelId="{37F6EFF8-5DB9-114C-899C-455F22C98607}" type="pres">
      <dgm:prSet presAssocID="{E412278A-A61C-534E-894D-C87434B5AF78}" presName="arrowDiagram" presStyleCnt="0">
        <dgm:presLayoutVars>
          <dgm:chMax val="5"/>
          <dgm:dir/>
          <dgm:resizeHandles val="exact"/>
        </dgm:presLayoutVars>
      </dgm:prSet>
      <dgm:spPr/>
      <dgm:t>
        <a:bodyPr/>
        <a:lstStyle/>
        <a:p>
          <a:endParaRPr lang="en-US"/>
        </a:p>
      </dgm:t>
    </dgm:pt>
    <dgm:pt modelId="{85F0C8CC-A807-4B42-ADEA-69A5AE29DD91}" type="pres">
      <dgm:prSet presAssocID="{E412278A-A61C-534E-894D-C87434B5AF78}" presName="arrow" presStyleLbl="bgShp" presStyleIdx="0" presStyleCnt="1" custScaleX="133095" custLinFactNeighborX="-900"/>
      <dgm:spPr>
        <a:solidFill>
          <a:schemeClr val="accent1">
            <a:tint val="40000"/>
            <a:hueOff val="0"/>
            <a:satOff val="0"/>
            <a:lumOff val="0"/>
            <a:alpha val="59000"/>
          </a:schemeClr>
        </a:solidFill>
        <a:ln>
          <a:solidFill>
            <a:schemeClr val="accent2">
              <a:lumMod val="75000"/>
            </a:schemeClr>
          </a:solidFill>
        </a:ln>
      </dgm:spPr>
      <dgm:t>
        <a:bodyPr/>
        <a:lstStyle/>
        <a:p>
          <a:endParaRPr lang="en-US"/>
        </a:p>
      </dgm:t>
    </dgm:pt>
    <dgm:pt modelId="{0A6C57BC-627D-0A4C-822E-8BF2B9017043}" type="pres">
      <dgm:prSet presAssocID="{E412278A-A61C-534E-894D-C87434B5AF78}" presName="arrowDiagram3" presStyleCnt="0"/>
      <dgm:spPr/>
      <dgm:t>
        <a:bodyPr/>
        <a:lstStyle/>
        <a:p>
          <a:endParaRPr lang="en-US"/>
        </a:p>
      </dgm:t>
    </dgm:pt>
    <dgm:pt modelId="{057B9BBB-4211-5A49-BD6D-207FD967F3F7}" type="pres">
      <dgm:prSet presAssocID="{88FE765F-916D-6046-B5ED-DCB1B6AAB4DF}" presName="bullet3a" presStyleLbl="node1" presStyleIdx="0" presStyleCnt="3" custLinFactX="-275781" custLinFactNeighborX="-300000" custLinFactNeighborY="58554"/>
      <dgm:spPr/>
      <dgm:t>
        <a:bodyPr/>
        <a:lstStyle/>
        <a:p>
          <a:endParaRPr lang="en-US"/>
        </a:p>
      </dgm:t>
    </dgm:pt>
    <dgm:pt modelId="{5C889BAA-95FE-FF4B-A0FA-638323A5BB24}" type="pres">
      <dgm:prSet presAssocID="{88FE765F-916D-6046-B5ED-DCB1B6AAB4DF}" presName="textBox3a" presStyleLbl="revTx" presStyleIdx="0" presStyleCnt="3" custLinFactNeighborX="-80585" custLinFactNeighborY="-30905">
        <dgm:presLayoutVars>
          <dgm:bulletEnabled val="1"/>
        </dgm:presLayoutVars>
      </dgm:prSet>
      <dgm:spPr/>
      <dgm:t>
        <a:bodyPr/>
        <a:lstStyle/>
        <a:p>
          <a:endParaRPr lang="en-US"/>
        </a:p>
      </dgm:t>
    </dgm:pt>
    <dgm:pt modelId="{9C9FEC82-3993-3B4C-8A36-240698DF420A}" type="pres">
      <dgm:prSet presAssocID="{CEA2482A-E676-9548-92AA-AA529A512F79}" presName="bullet3b" presStyleLbl="node1" presStyleIdx="1" presStyleCnt="3" custLinFactX="-100000" custLinFactNeighborX="-159104" custLinFactNeighborY="80985"/>
      <dgm:spPr/>
      <dgm:t>
        <a:bodyPr/>
        <a:lstStyle/>
        <a:p>
          <a:endParaRPr lang="en-US"/>
        </a:p>
      </dgm:t>
    </dgm:pt>
    <dgm:pt modelId="{BF4F8C4A-7291-BB49-A5BC-30CE986C467A}" type="pres">
      <dgm:prSet presAssocID="{CEA2482A-E676-9548-92AA-AA529A512F79}" presName="textBox3b" presStyleLbl="revTx" presStyleIdx="1" presStyleCnt="3" custScaleX="123591" custScaleY="41787" custLinFactNeighborX="-62795" custLinFactNeighborY="-42533">
        <dgm:presLayoutVars>
          <dgm:bulletEnabled val="1"/>
        </dgm:presLayoutVars>
      </dgm:prSet>
      <dgm:spPr/>
      <dgm:t>
        <a:bodyPr/>
        <a:lstStyle/>
        <a:p>
          <a:endParaRPr lang="en-US"/>
        </a:p>
      </dgm:t>
    </dgm:pt>
    <dgm:pt modelId="{47CBB508-BDFC-7243-A82E-965F5BCD30D2}" type="pres">
      <dgm:prSet presAssocID="{C797A0BC-E729-8F42-A0B1-4839E7D17FDE}" presName="bullet3c" presStyleLbl="node1" presStyleIdx="2" presStyleCnt="3" custLinFactNeighborX="7292" custLinFactNeighborY="28441"/>
      <dgm:spPr/>
      <dgm:t>
        <a:bodyPr/>
        <a:lstStyle/>
        <a:p>
          <a:endParaRPr lang="en-US"/>
        </a:p>
      </dgm:t>
    </dgm:pt>
    <dgm:pt modelId="{DD025BCD-42BD-CA4A-A006-FCECA7AA7FF0}" type="pres">
      <dgm:prSet presAssocID="{C797A0BC-E729-8F42-A0B1-4839E7D17FDE}" presName="textBox3c" presStyleLbl="revTx" presStyleIdx="2" presStyleCnt="3" custScaleX="120589" custLinFactNeighborX="-18594" custLinFactNeighborY="-17360">
        <dgm:presLayoutVars>
          <dgm:bulletEnabled val="1"/>
        </dgm:presLayoutVars>
      </dgm:prSet>
      <dgm:spPr/>
      <dgm:t>
        <a:bodyPr/>
        <a:lstStyle/>
        <a:p>
          <a:endParaRPr lang="en-US"/>
        </a:p>
      </dgm:t>
    </dgm:pt>
  </dgm:ptLst>
  <dgm:cxnLst>
    <dgm:cxn modelId="{F3DFC7C2-5A05-FA48-9B60-1EF49D0D9FDD}" srcId="{E412278A-A61C-534E-894D-C87434B5AF78}" destId="{C797A0BC-E729-8F42-A0B1-4839E7D17FDE}" srcOrd="2" destOrd="0" parTransId="{02D7CF68-FC26-4945-AF5E-B56D4EE9574F}" sibTransId="{4D361187-33B1-864D-BFC9-DCF1357B5853}"/>
    <dgm:cxn modelId="{EB6A406E-FACD-6344-9A0C-DC6ED7523413}" srcId="{E412278A-A61C-534E-894D-C87434B5AF78}" destId="{88FE765F-916D-6046-B5ED-DCB1B6AAB4DF}" srcOrd="0" destOrd="0" parTransId="{A3F48367-06BF-F540-AB72-2DBF8FDB2203}" sibTransId="{B1252A5D-7FCE-E048-A274-DC21CCD0FCD7}"/>
    <dgm:cxn modelId="{11BE3A51-E243-974C-BDC4-5FEE25F4DD2E}" type="presOf" srcId="{C797A0BC-E729-8F42-A0B1-4839E7D17FDE}" destId="{DD025BCD-42BD-CA4A-A006-FCECA7AA7FF0}" srcOrd="0" destOrd="0" presId="urn:microsoft.com/office/officeart/2005/8/layout/arrow2"/>
    <dgm:cxn modelId="{D4788D5A-A075-B149-8BA6-5B1E2A62FC5F}" srcId="{E412278A-A61C-534E-894D-C87434B5AF78}" destId="{CEA2482A-E676-9548-92AA-AA529A512F79}" srcOrd="1" destOrd="0" parTransId="{B2DA04B5-D846-A947-99E1-42118CC54B4A}" sibTransId="{4B72CB4A-87A0-1347-BB53-30CC9276337E}"/>
    <dgm:cxn modelId="{C7EFF45E-D7B0-3E47-9EF5-1DACE1CD370F}" type="presOf" srcId="{CEA2482A-E676-9548-92AA-AA529A512F79}" destId="{BF4F8C4A-7291-BB49-A5BC-30CE986C467A}" srcOrd="0" destOrd="0" presId="urn:microsoft.com/office/officeart/2005/8/layout/arrow2"/>
    <dgm:cxn modelId="{80FBA83E-8ED6-A34A-B0E7-3499F549A09C}" type="presOf" srcId="{E412278A-A61C-534E-894D-C87434B5AF78}" destId="{37F6EFF8-5DB9-114C-899C-455F22C98607}" srcOrd="0" destOrd="0" presId="urn:microsoft.com/office/officeart/2005/8/layout/arrow2"/>
    <dgm:cxn modelId="{39D752F3-C772-C446-BABA-D5039875F82A}" type="presOf" srcId="{88FE765F-916D-6046-B5ED-DCB1B6AAB4DF}" destId="{5C889BAA-95FE-FF4B-A0FA-638323A5BB24}" srcOrd="0" destOrd="0" presId="urn:microsoft.com/office/officeart/2005/8/layout/arrow2"/>
    <dgm:cxn modelId="{78E570D5-5E88-4C4B-AFB6-7759BD03BAA6}" type="presParOf" srcId="{37F6EFF8-5DB9-114C-899C-455F22C98607}" destId="{85F0C8CC-A807-4B42-ADEA-69A5AE29DD91}" srcOrd="0" destOrd="0" presId="urn:microsoft.com/office/officeart/2005/8/layout/arrow2"/>
    <dgm:cxn modelId="{9F136D7B-0A4E-CC41-B8DF-60BBD756B144}" type="presParOf" srcId="{37F6EFF8-5DB9-114C-899C-455F22C98607}" destId="{0A6C57BC-627D-0A4C-822E-8BF2B9017043}" srcOrd="1" destOrd="0" presId="urn:microsoft.com/office/officeart/2005/8/layout/arrow2"/>
    <dgm:cxn modelId="{12A0613C-F57E-154E-B573-E42C148339CE}" type="presParOf" srcId="{0A6C57BC-627D-0A4C-822E-8BF2B9017043}" destId="{057B9BBB-4211-5A49-BD6D-207FD967F3F7}" srcOrd="0" destOrd="0" presId="urn:microsoft.com/office/officeart/2005/8/layout/arrow2"/>
    <dgm:cxn modelId="{B8651598-18E1-8A4A-97E8-8F0B0C26DEF1}" type="presParOf" srcId="{0A6C57BC-627D-0A4C-822E-8BF2B9017043}" destId="{5C889BAA-95FE-FF4B-A0FA-638323A5BB24}" srcOrd="1" destOrd="0" presId="urn:microsoft.com/office/officeart/2005/8/layout/arrow2"/>
    <dgm:cxn modelId="{9EA105F0-4267-264F-B1E7-B8450496A1C6}" type="presParOf" srcId="{0A6C57BC-627D-0A4C-822E-8BF2B9017043}" destId="{9C9FEC82-3993-3B4C-8A36-240698DF420A}" srcOrd="2" destOrd="0" presId="urn:microsoft.com/office/officeart/2005/8/layout/arrow2"/>
    <dgm:cxn modelId="{83703A75-F6F4-B141-A7A5-DC23F8BFD604}" type="presParOf" srcId="{0A6C57BC-627D-0A4C-822E-8BF2B9017043}" destId="{BF4F8C4A-7291-BB49-A5BC-30CE986C467A}" srcOrd="3" destOrd="0" presId="urn:microsoft.com/office/officeart/2005/8/layout/arrow2"/>
    <dgm:cxn modelId="{C9428C3B-EE10-FB43-9B97-B05AB3E8A671}" type="presParOf" srcId="{0A6C57BC-627D-0A4C-822E-8BF2B9017043}" destId="{47CBB508-BDFC-7243-A82E-965F5BCD30D2}" srcOrd="4" destOrd="0" presId="urn:microsoft.com/office/officeart/2005/8/layout/arrow2"/>
    <dgm:cxn modelId="{B5727D15-5801-6F47-9CE3-6EEEE7496625}" type="presParOf" srcId="{0A6C57BC-627D-0A4C-822E-8BF2B9017043}" destId="{DD025BCD-42BD-CA4A-A006-FCECA7AA7FF0}"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F0C8CC-A807-4B42-ADEA-69A5AE29DD91}">
      <dsp:nvSpPr>
        <dsp:cNvPr id="0" name=""/>
        <dsp:cNvSpPr/>
      </dsp:nvSpPr>
      <dsp:spPr>
        <a:xfrm>
          <a:off x="2120623" y="0"/>
          <a:ext cx="6574641" cy="3087382"/>
        </a:xfrm>
        <a:prstGeom prst="swooshArrow">
          <a:avLst>
            <a:gd name="adj1" fmla="val 25000"/>
            <a:gd name="adj2" fmla="val 25000"/>
          </a:avLst>
        </a:prstGeom>
        <a:solidFill>
          <a:schemeClr val="accent1">
            <a:tint val="40000"/>
            <a:hueOff val="0"/>
            <a:satOff val="0"/>
            <a:lumOff val="0"/>
            <a:alpha val="59000"/>
          </a:schemeClr>
        </a:solidFill>
        <a:ln>
          <a:solidFill>
            <a:schemeClr val="accent2">
              <a:lumMod val="75000"/>
            </a:schemeClr>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57B9BBB-4211-5A49-BD6D-207FD967F3F7}">
      <dsp:nvSpPr>
        <dsp:cNvPr id="0" name=""/>
        <dsp:cNvSpPr/>
      </dsp:nvSpPr>
      <dsp:spPr>
        <a:xfrm>
          <a:off x="2870348" y="2206114"/>
          <a:ext cx="128435" cy="12843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C889BAA-95FE-FF4B-A0FA-638323A5BB24}">
      <dsp:nvSpPr>
        <dsp:cNvPr id="0" name=""/>
        <dsp:cNvSpPr/>
      </dsp:nvSpPr>
      <dsp:spPr>
        <a:xfrm>
          <a:off x="2746556" y="1919377"/>
          <a:ext cx="1150976" cy="892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055" tIns="0" rIns="0" bIns="0" numCol="1" spcCol="1270" anchor="t" anchorCtr="0">
          <a:noAutofit/>
        </a:bodyPr>
        <a:lstStyle/>
        <a:p>
          <a:pPr lvl="0" algn="l" defTabSz="800100">
            <a:lnSpc>
              <a:spcPct val="90000"/>
            </a:lnSpc>
            <a:spcBef>
              <a:spcPct val="0"/>
            </a:spcBef>
            <a:spcAft>
              <a:spcPct val="35000"/>
            </a:spcAft>
          </a:pPr>
          <a:r>
            <a:rPr lang="en-US" sz="1800" kern="1200" dirty="0" err="1" smtClean="0"/>
            <a:t>Enfance</a:t>
          </a:r>
          <a:endParaRPr lang="en-US" sz="1800" kern="1200" dirty="0"/>
        </a:p>
      </dsp:txBody>
      <dsp:txXfrm>
        <a:off x="2746556" y="1919377"/>
        <a:ext cx="1150976" cy="892253"/>
      </dsp:txXfrm>
    </dsp:sp>
    <dsp:sp modelId="{9C9FEC82-3993-3B4C-8A36-240698DF420A}">
      <dsp:nvSpPr>
        <dsp:cNvPr id="0" name=""/>
        <dsp:cNvSpPr/>
      </dsp:nvSpPr>
      <dsp:spPr>
        <a:xfrm>
          <a:off x="4141974" y="1479784"/>
          <a:ext cx="232171" cy="232171"/>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4F8C4A-7291-BB49-A5BC-30CE986C467A}">
      <dsp:nvSpPr>
        <dsp:cNvPr id="0" name=""/>
        <dsp:cNvSpPr/>
      </dsp:nvSpPr>
      <dsp:spPr>
        <a:xfrm>
          <a:off x="3975313" y="1182343"/>
          <a:ext cx="1465238" cy="7018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023" tIns="0" rIns="0" bIns="0" numCol="1" spcCol="1270" anchor="t" anchorCtr="0">
          <a:noAutofit/>
        </a:bodyPr>
        <a:lstStyle/>
        <a:p>
          <a:pPr lvl="0" algn="l" defTabSz="800100">
            <a:lnSpc>
              <a:spcPct val="90000"/>
            </a:lnSpc>
            <a:spcBef>
              <a:spcPct val="0"/>
            </a:spcBef>
            <a:spcAft>
              <a:spcPct val="35000"/>
            </a:spcAft>
          </a:pPr>
          <a:r>
            <a:rPr lang="en-US" sz="1800" kern="1200" dirty="0" smtClean="0"/>
            <a:t>Adolescence</a:t>
          </a:r>
          <a:endParaRPr lang="en-US" sz="1800" kern="1200" dirty="0"/>
        </a:p>
      </dsp:txBody>
      <dsp:txXfrm>
        <a:off x="3975313" y="1182343"/>
        <a:ext cx="1465238" cy="701827"/>
      </dsp:txXfrm>
    </dsp:sp>
    <dsp:sp modelId="{47CBB508-BDFC-7243-A82E-965F5BCD30D2}">
      <dsp:nvSpPr>
        <dsp:cNvPr id="0" name=""/>
        <dsp:cNvSpPr/>
      </dsp:nvSpPr>
      <dsp:spPr>
        <a:xfrm>
          <a:off x="6130341" y="872428"/>
          <a:ext cx="321087" cy="32108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D025BCD-42BD-CA4A-A006-FCECA7AA7FF0}">
      <dsp:nvSpPr>
        <dsp:cNvPr id="0" name=""/>
        <dsp:cNvSpPr/>
      </dsp:nvSpPr>
      <dsp:spPr>
        <a:xfrm>
          <a:off x="5924982" y="569152"/>
          <a:ext cx="1429648" cy="214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138" tIns="0" rIns="0" bIns="0" numCol="1" spcCol="1270" anchor="t" anchorCtr="0">
          <a:noAutofit/>
        </a:bodyPr>
        <a:lstStyle/>
        <a:p>
          <a:pPr lvl="0" algn="l" defTabSz="800100">
            <a:lnSpc>
              <a:spcPct val="90000"/>
            </a:lnSpc>
            <a:spcBef>
              <a:spcPct val="0"/>
            </a:spcBef>
            <a:spcAft>
              <a:spcPct val="35000"/>
            </a:spcAft>
          </a:pPr>
          <a:r>
            <a:rPr lang="en-US" sz="1800" kern="1200" dirty="0" smtClean="0"/>
            <a:t>Vie </a:t>
          </a:r>
          <a:r>
            <a:rPr lang="en-US" sz="1800" kern="1200" dirty="0" err="1" smtClean="0"/>
            <a:t>adulte</a:t>
          </a:r>
          <a:endParaRPr lang="en-US" sz="1800" kern="1200" dirty="0"/>
        </a:p>
      </dsp:txBody>
      <dsp:txXfrm>
        <a:off x="5924982" y="569152"/>
        <a:ext cx="1429648" cy="214573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0659" name="Rectangle 3"/>
          <p:cNvSpPr>
            <a:spLocks noGrp="1" noChangeArrowheads="1"/>
          </p:cNvSpPr>
          <p:nvPr>
            <p:ph type="dt" sz="quarter" idx="1"/>
          </p:nvPr>
        </p:nvSpPr>
        <p:spPr bwMode="auto">
          <a:xfrm>
            <a:off x="3886200" y="0"/>
            <a:ext cx="2895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70660" name="Rectangle 4"/>
          <p:cNvSpPr>
            <a:spLocks noGrp="1" noChangeArrowheads="1"/>
          </p:cNvSpPr>
          <p:nvPr>
            <p:ph type="ftr" sz="quarter" idx="2"/>
          </p:nvPr>
        </p:nvSpPr>
        <p:spPr bwMode="auto">
          <a:xfrm>
            <a:off x="0" y="9372600"/>
            <a:ext cx="2971800" cy="533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0661" name="Rectangle 5"/>
          <p:cNvSpPr>
            <a:spLocks noGrp="1" noChangeArrowheads="1"/>
          </p:cNvSpPr>
          <p:nvPr>
            <p:ph type="sldNum" sz="quarter" idx="3"/>
          </p:nvPr>
        </p:nvSpPr>
        <p:spPr bwMode="auto">
          <a:xfrm>
            <a:off x="3886200" y="9372600"/>
            <a:ext cx="2895600" cy="533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7F3C4FF-2D52-8F49-8CF8-F3883CADA3CA}" type="slidenum">
              <a:rPr lang="en-US"/>
              <a:pPr>
                <a:defRPr/>
              </a:pPr>
              <a:t>‹#›</a:t>
            </a:fld>
            <a:endParaRPr lang="en-US"/>
          </a:p>
        </p:txBody>
      </p:sp>
    </p:spTree>
    <p:extLst>
      <p:ext uri="{BB962C8B-B14F-4D97-AF65-F5344CB8AC3E}">
        <p14:creationId xmlns:p14="http://schemas.microsoft.com/office/powerpoint/2010/main" val="2840663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7891" name="Rectangle 3"/>
          <p:cNvSpPr>
            <a:spLocks noGrp="1" noChangeArrowheads="1"/>
          </p:cNvSpPr>
          <p:nvPr>
            <p:ph type="dt" idx="1"/>
          </p:nvPr>
        </p:nvSpPr>
        <p:spPr bwMode="auto">
          <a:xfrm>
            <a:off x="384810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4340" name="Rectangle 4"/>
          <p:cNvSpPr>
            <a:spLocks noGrp="1" noRot="1" noChangeAspect="1" noChangeArrowheads="1" noTextEdit="1"/>
          </p:cNvSpPr>
          <p:nvPr>
            <p:ph type="sldImg" idx="2"/>
          </p:nvPr>
        </p:nvSpPr>
        <p:spPr bwMode="auto">
          <a:xfrm>
            <a:off x="920750" y="742950"/>
            <a:ext cx="4953000" cy="3714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3" name="Rectangle 5"/>
          <p:cNvSpPr>
            <a:spLocks noGrp="1" noChangeArrowheads="1"/>
          </p:cNvSpPr>
          <p:nvPr>
            <p:ph type="body" sz="quarter" idx="3"/>
          </p:nvPr>
        </p:nvSpPr>
        <p:spPr bwMode="auto">
          <a:xfrm>
            <a:off x="679450" y="4705350"/>
            <a:ext cx="5435600" cy="4457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37894" name="Rectangle 6"/>
          <p:cNvSpPr>
            <a:spLocks noGrp="1" noChangeArrowheads="1"/>
          </p:cNvSpPr>
          <p:nvPr>
            <p:ph type="ftr" sz="quarter" idx="4"/>
          </p:nvPr>
        </p:nvSpPr>
        <p:spPr bwMode="auto">
          <a:xfrm>
            <a:off x="0" y="9409113"/>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7895" name="Rectangle 7"/>
          <p:cNvSpPr>
            <a:spLocks noGrp="1" noChangeArrowheads="1"/>
          </p:cNvSpPr>
          <p:nvPr>
            <p:ph type="sldNum" sz="quarter" idx="5"/>
          </p:nvPr>
        </p:nvSpPr>
        <p:spPr bwMode="auto">
          <a:xfrm>
            <a:off x="3848100" y="9409113"/>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AD4AD1E-20D6-454D-9646-7CF00EB95707}" type="slidenum">
              <a:rPr lang="en-CA"/>
              <a:pPr>
                <a:defRPr/>
              </a:pPr>
              <a:t>‹#›</a:t>
            </a:fld>
            <a:endParaRPr lang="en-CA"/>
          </a:p>
        </p:txBody>
      </p:sp>
    </p:spTree>
    <p:extLst>
      <p:ext uri="{BB962C8B-B14F-4D97-AF65-F5344CB8AC3E}">
        <p14:creationId xmlns:p14="http://schemas.microsoft.com/office/powerpoint/2010/main" val="33382070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en.wikipedia.org/wiki/Antisense"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F9C24817-6BBD-9346-987B-731199B2DBB1}" type="slidenum">
              <a:rPr lang="en-US" sz="1200"/>
              <a:pPr eaLnBrk="1" hangingPunct="1"/>
              <a:t>1</a:t>
            </a:fld>
            <a:endParaRPr lang="en-US" sz="12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charset="0"/>
              <a:ea typeface="ＭＳ Ｐゴシック" charset="0"/>
              <a:cs typeface="ＭＳ Ｐゴシック" charset="0"/>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DF8353E1-C26D-2F4C-9BE4-7F2123E0D863}" type="slidenum">
              <a:rPr lang="en-US" sz="1200"/>
              <a:pPr eaLnBrk="1" hangingPunct="1"/>
              <a:t>11</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Because we expect to model psychiatric disease patterns, we thus set out to first identify which behaviors are altered in the first generation, those mice that were separated from their mothers when they were pups.  It is impressive, that the altered behavior can be passed on across generations, and we clearly see that the phenotype is transmitted in a very complex pattern, switching between generations and sexes. </a:t>
            </a: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DF8353E1-C26D-2F4C-9BE4-7F2123E0D863}" type="slidenum">
              <a:rPr lang="en-US" sz="1200"/>
              <a:pPr eaLnBrk="1" hangingPunct="1"/>
              <a:t>12</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47ABBD9-8296-F948-8800-2C1381E40A4E}" type="slidenum">
              <a:rPr lang="en-US" smtClean="0"/>
              <a:t>13</a:t>
            </a:fld>
            <a:endParaRPr lang="en-US"/>
          </a:p>
        </p:txBody>
      </p:sp>
    </p:spTree>
    <p:extLst>
      <p:ext uri="{BB962C8B-B14F-4D97-AF65-F5344CB8AC3E}">
        <p14:creationId xmlns:p14="http://schemas.microsoft.com/office/powerpoint/2010/main" val="3528362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A 'seed region' of about 6-8 nucleotides in length at the 5' end of an animal miRNA is thought to be an important determinant of target specificity. </a:t>
            </a:r>
          </a:p>
          <a:p>
            <a:r>
              <a:rPr lang="en-US">
                <a:latin typeface="Arial" charset="0"/>
                <a:ea typeface="ＭＳ Ｐゴシック" charset="0"/>
                <a:cs typeface="ＭＳ Ｐゴシック" charset="0"/>
              </a:rPr>
              <a:t>When two mature microRNAs originate from opposite arms of the same pre-miRNA, they are denoted with a -3p or -5p suffix. (In the past, this distinction was also made with 's' (</a:t>
            </a:r>
            <a:r>
              <a:rPr lang="en-US">
                <a:latin typeface="Arial" charset="0"/>
                <a:ea typeface="ＭＳ Ｐゴシック" charset="0"/>
                <a:cs typeface="ＭＳ Ｐゴシック" charset="0"/>
                <a:hlinkClick r:id="rId3" tooltip="Antisense"/>
              </a:rPr>
              <a:t>sense</a:t>
            </a:r>
            <a:r>
              <a:rPr lang="en-US">
                <a:latin typeface="Arial" charset="0"/>
                <a:ea typeface="ＭＳ Ｐゴシック" charset="0"/>
                <a:cs typeface="ＭＳ Ｐゴシック" charset="0"/>
              </a:rPr>
              <a:t>) and 'as' (antisense)). When relative expression levels are known, an asterisk following the name indicates an miRNA expressed at low levels relative to the miRNA in the opposite arm of a hairpin. For example, miR-123 and miR-123* would share a pre-miRNA hairpin, but more miR-123 would be found in the cell.</a:t>
            </a: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8746DB0B-A6A2-534D-99B9-3A9FF6392EC4}" type="slidenum">
              <a:rPr lang="en-CA" sz="1200"/>
              <a:pPr eaLnBrk="1" hangingPunct="1"/>
              <a:t>14</a:t>
            </a:fld>
            <a:endParaRPr lang="en-CA"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C1D248-653C-C840-8029-EC68B9FAAA3E}" type="slidenum">
              <a:rPr lang="en-US" smtClean="0"/>
              <a:t>19</a:t>
            </a:fld>
            <a:endParaRPr lang="en-US"/>
          </a:p>
        </p:txBody>
      </p:sp>
    </p:spTree>
    <p:extLst>
      <p:ext uri="{BB962C8B-B14F-4D97-AF65-F5344CB8AC3E}">
        <p14:creationId xmlns:p14="http://schemas.microsoft.com/office/powerpoint/2010/main" val="866121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Cellules </a:t>
            </a:r>
            <a:r>
              <a:rPr lang="en-US" dirty="0" err="1" smtClean="0"/>
              <a:t>somatiques</a:t>
            </a:r>
            <a:r>
              <a:rPr lang="en-US" dirty="0" smtClean="0"/>
              <a:t> et cellules </a:t>
            </a:r>
            <a:r>
              <a:rPr lang="en-US" dirty="0" err="1" smtClean="0"/>
              <a:t>germinales</a:t>
            </a:r>
            <a:endParaRPr lang="en-US" dirty="0" smtClean="0"/>
          </a:p>
          <a:p>
            <a:endParaRPr lang="en-US" dirty="0"/>
          </a:p>
        </p:txBody>
      </p:sp>
      <p:sp>
        <p:nvSpPr>
          <p:cNvPr id="4" name="Slide Number Placeholder 3"/>
          <p:cNvSpPr>
            <a:spLocks noGrp="1"/>
          </p:cNvSpPr>
          <p:nvPr>
            <p:ph type="sldNum" sz="quarter" idx="10"/>
          </p:nvPr>
        </p:nvSpPr>
        <p:spPr/>
        <p:txBody>
          <a:bodyPr/>
          <a:lstStyle/>
          <a:p>
            <a:fld id="{0BC1D248-653C-C840-8029-EC68B9FAAA3E}" type="slidenum">
              <a:rPr lang="en-US" smtClean="0"/>
              <a:t>2</a:t>
            </a:fld>
            <a:endParaRPr lang="en-US"/>
          </a:p>
        </p:txBody>
      </p:sp>
    </p:spTree>
    <p:extLst>
      <p:ext uri="{BB962C8B-B14F-4D97-AF65-F5344CB8AC3E}">
        <p14:creationId xmlns:p14="http://schemas.microsoft.com/office/powerpoint/2010/main" val="866121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9BC01FC3-5D40-E547-A6B1-5B8547A145E8}" type="slidenum">
              <a:rPr lang="en-US" sz="1200"/>
              <a:pPr eaLnBrk="1" hangingPunct="1"/>
              <a:t>3</a:t>
            </a:fld>
            <a:endParaRPr lang="en-US" sz="1200"/>
          </a:p>
        </p:txBody>
      </p:sp>
      <p:sp>
        <p:nvSpPr>
          <p:cNvPr id="27650" name="Rectangle 2"/>
          <p:cNvSpPr>
            <a:spLocks noGrp="1" noRot="1" noChangeAspect="1" noChangeArrowheads="1"/>
          </p:cNvSpPr>
          <p:nvPr>
            <p:ph type="sldImg"/>
          </p:nvPr>
        </p:nvSpPr>
        <p:spPr>
          <a:xfrm>
            <a:off x="935038" y="755650"/>
            <a:ext cx="4924425" cy="3694113"/>
          </a:xfrm>
          <a:solidFill>
            <a:srgbClr val="FFFFFF"/>
          </a:solidFill>
          <a:ln/>
        </p:spPr>
      </p:sp>
      <p:sp>
        <p:nvSpPr>
          <p:cNvPr id="66563" name="Rectangle 3"/>
          <p:cNvSpPr>
            <a:spLocks noGrp="1" noChangeArrowheads="1"/>
          </p:cNvSpPr>
          <p:nvPr>
            <p:ph type="body" idx="1"/>
          </p:nvPr>
        </p:nvSpPr>
        <p:spPr>
          <a:xfrm>
            <a:off x="906463" y="4702175"/>
            <a:ext cx="4981575" cy="4448175"/>
          </a:xfrm>
          <a:solidFill>
            <a:srgbClr val="FFFFFF"/>
          </a:solidFill>
          <a:ln>
            <a:solidFill>
              <a:srgbClr val="000000"/>
            </a:solidFill>
          </a:ln>
        </p:spPr>
        <p:txBody>
          <a:bodyPr/>
          <a:lstStyle/>
          <a:p>
            <a:r>
              <a:rPr lang="en-US" sz="1200" b="0" i="0" u="none" strike="noStrike" kern="1200" baseline="0" dirty="0" smtClean="0">
                <a:solidFill>
                  <a:schemeClr val="tx1"/>
                </a:solidFill>
                <a:latin typeface="Arial" pitchFamily="-112" charset="0"/>
                <a:ea typeface="ＭＳ Ｐゴシック" pitchFamily="-108" charset="-128"/>
                <a:cs typeface="ＭＳ Ｐゴシック" pitchFamily="-108" charset="-128"/>
              </a:rPr>
              <a:t>Parental stress can be transmitted via gametes, the gestational uterine environment, and early postnatal care. Across species, studies suggest</a:t>
            </a:r>
          </a:p>
          <a:p>
            <a:r>
              <a:rPr lang="en-US" sz="1200" b="0" i="0" u="none" strike="noStrike" kern="1200" baseline="0" dirty="0" smtClean="0">
                <a:solidFill>
                  <a:schemeClr val="tx1"/>
                </a:solidFill>
                <a:latin typeface="Arial" pitchFamily="-112" charset="0"/>
                <a:ea typeface="ＭＳ Ｐゴシック" pitchFamily="-108" charset="-128"/>
                <a:cs typeface="ＭＳ Ｐゴシック" pitchFamily="-108" charset="-128"/>
              </a:rPr>
              <a:t>that the effects of parental stress can be directly transmitted to offspring via gametes, uterine environment during pregnancy, or during early postnatal care</a:t>
            </a:r>
          </a:p>
          <a:p>
            <a:r>
              <a:rPr lang="en-US" sz="1200" b="0" i="0" u="none" strike="noStrike" kern="1200" baseline="0" dirty="0" smtClean="0">
                <a:solidFill>
                  <a:schemeClr val="tx1"/>
                </a:solidFill>
                <a:latin typeface="Arial" pitchFamily="-112" charset="0"/>
                <a:ea typeface="ＭＳ Ｐゴシック" pitchFamily="-108" charset="-128"/>
                <a:cs typeface="ＭＳ Ｐゴシック" pitchFamily="-108" charset="-128"/>
              </a:rPr>
              <a:t>of newborns. In studies of Holocaust survivor offspring, parental trauma occurred years before conception, suggesting that effects in offspring might be</a:t>
            </a:r>
          </a:p>
          <a:p>
            <a:r>
              <a:rPr lang="en-US" sz="1200" b="0" i="0" u="none" strike="noStrike" kern="1200" baseline="0" dirty="0" smtClean="0">
                <a:solidFill>
                  <a:schemeClr val="tx1"/>
                </a:solidFill>
                <a:latin typeface="Arial" pitchFamily="-112" charset="0"/>
                <a:ea typeface="ＭＳ Ｐゴシック" pitchFamily="-108" charset="-128"/>
                <a:cs typeface="ＭＳ Ｐゴシック" pitchFamily="-108" charset="-128"/>
              </a:rPr>
              <a:t>due in part to some biological change in gametes. This is supported by rodent experiments, which demonstrate epigenetic and microRNA changes in</a:t>
            </a:r>
          </a:p>
          <a:p>
            <a:r>
              <a:rPr lang="en-US" sz="1200" b="0" i="0" u="none" strike="noStrike" kern="1200" baseline="0" dirty="0" smtClean="0">
                <a:solidFill>
                  <a:schemeClr val="tx1"/>
                </a:solidFill>
                <a:latin typeface="Arial" pitchFamily="-112" charset="0"/>
                <a:ea typeface="ＭＳ Ｐゴシック" pitchFamily="-108" charset="-128"/>
                <a:cs typeface="ＭＳ Ｐゴシック" pitchFamily="-108" charset="-128"/>
              </a:rPr>
              <a:t>sperm of stressed fathers. A number of studies also observe effects in offspring associated with maternal stress during pregnancy. Moreover, animal</a:t>
            </a:r>
          </a:p>
          <a:p>
            <a:r>
              <a:rPr lang="en-US" sz="1200" b="0" i="0" u="none" strike="noStrike" kern="1200" baseline="0" dirty="0" smtClean="0">
                <a:solidFill>
                  <a:schemeClr val="tx1"/>
                </a:solidFill>
                <a:latin typeface="Arial" pitchFamily="-112" charset="0"/>
                <a:ea typeface="ＭＳ Ｐゴシック" pitchFamily="-108" charset="-128"/>
                <a:cs typeface="ＭＳ Ｐゴシック" pitchFamily="-108" charset="-128"/>
              </a:rPr>
              <a:t>studies demonstrate that variations in early maternal care results in long-lasting neural, hormonal, cognitive, and behavioral changes in pups. Genetics,</a:t>
            </a:r>
          </a:p>
          <a:p>
            <a:r>
              <a:rPr lang="en-US" sz="1200" b="0" i="0" u="none" strike="noStrike" kern="1200" baseline="0" dirty="0" smtClean="0">
                <a:solidFill>
                  <a:schemeClr val="tx1"/>
                </a:solidFill>
                <a:latin typeface="Arial" pitchFamily="-112" charset="0"/>
                <a:ea typeface="ＭＳ Ｐゴシック" pitchFamily="-108" charset="-128"/>
                <a:cs typeface="ＭＳ Ｐゴシック" pitchFamily="-108" charset="-128"/>
              </a:rPr>
              <a:t>parenting, social learning, and shared environmental context can also influence outcomes related to stress across generations. Stress effects that are</a:t>
            </a:r>
          </a:p>
          <a:p>
            <a:r>
              <a:rPr lang="en-US" sz="1200" b="0" i="0" u="none" strike="noStrike" kern="1200" baseline="0" dirty="0" smtClean="0">
                <a:solidFill>
                  <a:schemeClr val="tx1"/>
                </a:solidFill>
                <a:latin typeface="Arial" pitchFamily="-112" charset="0"/>
                <a:ea typeface="ＭＳ Ｐゴシック" pitchFamily="-108" charset="-128"/>
                <a:cs typeface="ＭＳ Ｐゴシック" pitchFamily="-108" charset="-128"/>
              </a:rPr>
              <a:t>inherited via an ‘intergenerational transmission’ mode are reflected in offspring biological changes, including neuroendocrine, epigenetic, and</a:t>
            </a:r>
          </a:p>
          <a:p>
            <a:r>
              <a:rPr lang="en-US" sz="1200" b="0" i="0" u="none" strike="noStrike" kern="1200" baseline="0" dirty="0" smtClean="0">
                <a:solidFill>
                  <a:schemeClr val="tx1"/>
                </a:solidFill>
                <a:latin typeface="Arial" pitchFamily="-112" charset="0"/>
                <a:ea typeface="ＭＳ Ｐゴシック" pitchFamily="-108" charset="-128"/>
                <a:cs typeface="ＭＳ Ｐゴシック" pitchFamily="-108" charset="-128"/>
              </a:rPr>
              <a:t>neuroanatomical changes.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F9C24817-6BBD-9346-987B-731199B2DBB1}" type="slidenum">
              <a:rPr lang="en-US" sz="1200"/>
              <a:pPr eaLnBrk="1" hangingPunct="1"/>
              <a:t>4</a:t>
            </a:fld>
            <a:endParaRPr lang="en-US" sz="12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r>
              <a:rPr lang="en-US" dirty="0" smtClean="0"/>
              <a:t>Several</a:t>
            </a:r>
            <a:r>
              <a:rPr lang="en-US" baseline="0" dirty="0" smtClean="0"/>
              <a:t> hundreds (up to 2000) genes/chromosome. X:800, Y:50. Hardware versus software</a:t>
            </a:r>
            <a:endParaRPr lang="en-US" dirty="0"/>
          </a:p>
        </p:txBody>
      </p:sp>
      <p:sp>
        <p:nvSpPr>
          <p:cNvPr id="4" name="Slide Number Placeholder 3"/>
          <p:cNvSpPr>
            <a:spLocks noGrp="1"/>
          </p:cNvSpPr>
          <p:nvPr>
            <p:ph type="sldNum" sz="quarter" idx="10"/>
          </p:nvPr>
        </p:nvSpPr>
        <p:spPr/>
        <p:txBody>
          <a:bodyPr/>
          <a:lstStyle/>
          <a:p>
            <a:fld id="{0BC1D248-653C-C840-8029-EC68B9FAAA3E}" type="slidenum">
              <a:rPr lang="en-US" smtClean="0"/>
              <a:t>5</a:t>
            </a:fld>
            <a:endParaRPr lang="en-US"/>
          </a:p>
        </p:txBody>
      </p:sp>
    </p:spTree>
    <p:extLst>
      <p:ext uri="{BB962C8B-B14F-4D97-AF65-F5344CB8AC3E}">
        <p14:creationId xmlns:p14="http://schemas.microsoft.com/office/powerpoint/2010/main" val="866121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1C0C35-A9A2-4EFD-9BAF-1E52E29E03D1}" type="slidenum">
              <a:rPr lang="de-CH" smtClean="0"/>
              <a:pPr/>
              <a:t>7</a:t>
            </a:fld>
            <a:endParaRPr lang="de-CH" dirty="0"/>
          </a:p>
        </p:txBody>
      </p:sp>
    </p:spTree>
    <p:extLst>
      <p:ext uri="{BB962C8B-B14F-4D97-AF65-F5344CB8AC3E}">
        <p14:creationId xmlns:p14="http://schemas.microsoft.com/office/powerpoint/2010/main" val="1973191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xfrm>
            <a:off x="920750" y="742950"/>
            <a:ext cx="4953000" cy="3714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err="1" smtClean="0">
                <a:ea typeface="+mn-ea"/>
                <a:cs typeface="+mn-cs"/>
              </a:rPr>
              <a:t>Quels</a:t>
            </a:r>
            <a:r>
              <a:rPr lang="en-US" dirty="0" smtClean="0">
                <a:ea typeface="+mn-ea"/>
                <a:cs typeface="+mn-cs"/>
              </a:rPr>
              <a:t> </a:t>
            </a:r>
            <a:r>
              <a:rPr lang="en-US" dirty="0" err="1" smtClean="0">
                <a:ea typeface="+mn-ea"/>
                <a:cs typeface="+mn-cs"/>
              </a:rPr>
              <a:t>sont</a:t>
            </a:r>
            <a:r>
              <a:rPr lang="en-US" dirty="0" smtClean="0">
                <a:ea typeface="+mn-ea"/>
                <a:cs typeface="+mn-cs"/>
              </a:rPr>
              <a:t> les liens avec </a:t>
            </a:r>
            <a:r>
              <a:rPr lang="en-US" dirty="0" err="1" smtClean="0">
                <a:ea typeface="+mn-ea"/>
                <a:cs typeface="+mn-cs"/>
              </a:rPr>
              <a:t>l’homme</a:t>
            </a:r>
            <a:r>
              <a:rPr lang="en-US" dirty="0" smtClean="0">
                <a:ea typeface="+mn-ea"/>
                <a:cs typeface="+mn-cs"/>
              </a:rPr>
              <a:t>?</a:t>
            </a:r>
            <a:endParaRPr lang="en-US" dirty="0">
              <a:ea typeface="+mn-ea"/>
              <a:cs typeface="+mn-cs"/>
            </a:endParaRPr>
          </a:p>
        </p:txBody>
      </p:sp>
      <p:sp>
        <p:nvSpPr>
          <p:cNvPr id="32771" name="Slide Number Placeholder 3"/>
          <p:cNvSpPr>
            <a:spLocks noGrp="1"/>
          </p:cNvSpPr>
          <p:nvPr>
            <p:ph type="sldNum" sz="quarter" idx="5"/>
          </p:nvPr>
        </p:nvSpPr>
        <p:spPr bwMode="auto">
          <a:xfrm>
            <a:off x="3848645" y="9408981"/>
            <a:ext cx="2944283" cy="495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fld id="{993D6C49-47D2-DC41-9A79-1518CE162897}" type="slidenum">
              <a:rPr lang="en-US" sz="1200">
                <a:latin typeface="Calibri" charset="0"/>
              </a:rPr>
              <a:pPr eaLnBrk="1" fontAlgn="base" hangingPunct="1">
                <a:spcBef>
                  <a:spcPct val="0"/>
                </a:spcBef>
                <a:spcAft>
                  <a:spcPct val="0"/>
                </a:spcAft>
              </a:pPr>
              <a:t>8</a:t>
            </a:fld>
            <a:endParaRPr lang="en-US" sz="1200">
              <a:latin typeface="Calibri" charset="0"/>
            </a:endParaRPr>
          </a:p>
        </p:txBody>
      </p:sp>
    </p:spTree>
    <p:extLst>
      <p:ext uri="{BB962C8B-B14F-4D97-AF65-F5344CB8AC3E}">
        <p14:creationId xmlns:p14="http://schemas.microsoft.com/office/powerpoint/2010/main" val="4066942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BDCB108B-33BA-C74A-B03F-E484AA97702B}" type="slidenum">
              <a:rPr lang="en-CA" sz="1200"/>
              <a:pPr eaLnBrk="1" hangingPunct="1"/>
              <a:t>9</a:t>
            </a:fld>
            <a:endParaRPr lang="en-CA" sz="1200"/>
          </a:p>
        </p:txBody>
      </p:sp>
      <p:sp>
        <p:nvSpPr>
          <p:cNvPr id="29698" name="Rectangle 1026"/>
          <p:cNvSpPr>
            <a:spLocks noGrp="1" noRot="1" noChangeAspect="1" noChangeArrowheads="1"/>
          </p:cNvSpPr>
          <p:nvPr>
            <p:ph type="sldImg"/>
          </p:nvPr>
        </p:nvSpPr>
        <p:spPr>
          <a:solidFill>
            <a:srgbClr val="FFFFFF"/>
          </a:solidFill>
          <a:ln/>
        </p:spPr>
      </p:sp>
      <p:sp>
        <p:nvSpPr>
          <p:cNvPr id="29699" name="Rectangle 1027"/>
          <p:cNvSpPr>
            <a:spLocks noGrp="1" noChangeArrowheads="1"/>
          </p:cNvSpPr>
          <p:nvPr>
            <p:ph type="body" idx="1"/>
          </p:nvPr>
        </p:nvSpPr>
        <p:spPr>
          <a:xfrm>
            <a:off x="906463" y="4705350"/>
            <a:ext cx="4981575" cy="44577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de-CH">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Traumatic experiences in humans that lead to psychiatric illness are typically severe cases of child abuse (physical or sexual) and child neglect. To best model these severe stressful experiences in mice, we developed a maternal separation model…</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The advantage and power of using males for breeding is that the next generation (F2) </a:t>
            </a:r>
          </a:p>
          <a:p>
            <a:r>
              <a:rPr lang="en-US">
                <a:latin typeface="Arial" charset="0"/>
                <a:ea typeface="ＭＳ Ｐゴシック" charset="0"/>
                <a:cs typeface="ＭＳ Ｐゴシック" charset="0"/>
              </a:rPr>
              <a:t>will never be stressed themselves,</a:t>
            </a:r>
          </a:p>
          <a:p>
            <a:r>
              <a:rPr lang="en-US">
                <a:latin typeface="Arial" charset="0"/>
                <a:ea typeface="ＭＳ Ｐゴシック" charset="0"/>
                <a:cs typeface="ＭＳ Ｐゴシック" charset="0"/>
              </a:rPr>
              <a:t>will never be in contact with an animal that has been stressed</a:t>
            </a:r>
          </a:p>
          <a:p>
            <a:r>
              <a:rPr lang="en-US">
                <a:latin typeface="Arial" charset="0"/>
                <a:ea typeface="ＭＳ Ｐゴシック" charset="0"/>
                <a:cs typeface="ＭＳ Ｐゴシック" charset="0"/>
              </a:rPr>
              <a:t>will be normally raised by a mother that has never been stressed (ruling out maternal influences on the transmission of behavior</a:t>
            </a: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06DD4176-961E-FF46-8C9F-42183D9F9835}" type="slidenum">
              <a:rPr lang="en-US" sz="1200"/>
              <a:pPr eaLnBrk="1" hangingPunct="1"/>
              <a:t>10</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1BD36D-6A6D-BA4A-ACEB-ADC10B4B927F}" type="slidenum">
              <a:rPr lang="en-CA"/>
              <a:pPr>
                <a:defRPr/>
              </a:pPr>
              <a:t>‹#›</a:t>
            </a:fld>
            <a:endParaRPr lang="en-CA"/>
          </a:p>
        </p:txBody>
      </p:sp>
    </p:spTree>
    <p:extLst>
      <p:ext uri="{BB962C8B-B14F-4D97-AF65-F5344CB8AC3E}">
        <p14:creationId xmlns:p14="http://schemas.microsoft.com/office/powerpoint/2010/main" val="844899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939B88-A142-3F4A-B4BC-1F03EBD5ACD5}" type="slidenum">
              <a:rPr lang="en-CA"/>
              <a:pPr>
                <a:defRPr/>
              </a:pPr>
              <a:t>‹#›</a:t>
            </a:fld>
            <a:endParaRPr lang="en-CA"/>
          </a:p>
        </p:txBody>
      </p:sp>
    </p:spTree>
    <p:extLst>
      <p:ext uri="{BB962C8B-B14F-4D97-AF65-F5344CB8AC3E}">
        <p14:creationId xmlns:p14="http://schemas.microsoft.com/office/powerpoint/2010/main" val="278003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5194BE-90EE-BA4B-A1E1-B618B12D35CB}" type="slidenum">
              <a:rPr lang="en-CA"/>
              <a:pPr>
                <a:defRPr/>
              </a:pPr>
              <a:t>‹#›</a:t>
            </a:fld>
            <a:endParaRPr lang="en-CA"/>
          </a:p>
        </p:txBody>
      </p:sp>
    </p:spTree>
    <p:extLst>
      <p:ext uri="{BB962C8B-B14F-4D97-AF65-F5344CB8AC3E}">
        <p14:creationId xmlns:p14="http://schemas.microsoft.com/office/powerpoint/2010/main" val="84916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20" name="Datumsplatzhalter 3"/>
          <p:cNvSpPr>
            <a:spLocks noGrp="1"/>
          </p:cNvSpPr>
          <p:nvPr>
            <p:ph type="dt" sz="half" idx="2"/>
          </p:nvPr>
        </p:nvSpPr>
        <p:spPr>
          <a:xfrm>
            <a:off x="7690895" y="6309400"/>
            <a:ext cx="841655" cy="468312"/>
          </a:xfrm>
          <a:prstGeom prst="rect">
            <a:avLst/>
          </a:prstGeom>
        </p:spPr>
        <p:txBody>
          <a:bodyPr anchor="ctr"/>
          <a:lstStyle>
            <a:lvl1pPr algn="ctr">
              <a:defRPr sz="700"/>
            </a:lvl1pPr>
          </a:lstStyle>
          <a:p>
            <a:r>
              <a:rPr lang="en-US" smtClean="0"/>
              <a:t>28.11.2017</a:t>
            </a:r>
            <a:endParaRPr lang="en-GB" dirty="0"/>
          </a:p>
        </p:txBody>
      </p:sp>
      <p:sp>
        <p:nvSpPr>
          <p:cNvPr id="21" name="Foliennummernplatzhalter 5"/>
          <p:cNvSpPr>
            <a:spLocks noGrp="1"/>
          </p:cNvSpPr>
          <p:nvPr>
            <p:ph type="sldNum" sz="quarter" idx="4"/>
          </p:nvPr>
        </p:nvSpPr>
        <p:spPr>
          <a:xfrm>
            <a:off x="8525383" y="6311915"/>
            <a:ext cx="439227" cy="465797"/>
          </a:xfrm>
          <a:prstGeom prst="rect">
            <a:avLst/>
          </a:prstGeom>
        </p:spPr>
        <p:txBody>
          <a:bodyPr anchor="ctr"/>
          <a:lstStyle>
            <a:lvl1pPr algn="ctr">
              <a:defRPr sz="700"/>
            </a:lvl1pPr>
          </a:lstStyle>
          <a:p>
            <a:fld id="{6C6AE60A-B69C-4790-82F7-3882EDF23186}" type="slidenum">
              <a:rPr lang="en-GB" smtClean="0"/>
              <a:pPr/>
              <a:t>‹#›</a:t>
            </a:fld>
            <a:endParaRPr lang="en-GB" dirty="0"/>
          </a:p>
        </p:txBody>
      </p:sp>
      <p:sp>
        <p:nvSpPr>
          <p:cNvPr id="22" name="Fußzeilenplatzhalter 6"/>
          <p:cNvSpPr>
            <a:spLocks noGrp="1"/>
          </p:cNvSpPr>
          <p:nvPr>
            <p:ph type="ftr" sz="quarter" idx="3"/>
          </p:nvPr>
        </p:nvSpPr>
        <p:spPr>
          <a:xfrm>
            <a:off x="6610745" y="6309400"/>
            <a:ext cx="1080150" cy="468312"/>
          </a:xfrm>
          <a:prstGeom prst="rect">
            <a:avLst/>
          </a:prstGeom>
        </p:spPr>
        <p:txBody>
          <a:bodyPr anchor="ctr"/>
          <a:lstStyle>
            <a:lvl1pPr algn="ctr">
              <a:defRPr sz="700"/>
            </a:lvl1pPr>
          </a:lstStyle>
          <a:p>
            <a:r>
              <a:rPr lang="en-GB" smtClean="0"/>
              <a:t>Johannes Bohacek</a:t>
            </a:r>
            <a:endParaRPr lang="en-GB" dirty="0"/>
          </a:p>
        </p:txBody>
      </p:sp>
      <p:sp>
        <p:nvSpPr>
          <p:cNvPr id="23" name="Textfeld 15"/>
          <p:cNvSpPr txBox="1"/>
          <p:nvPr userDrawn="1"/>
        </p:nvSpPr>
        <p:spPr>
          <a:xfrm>
            <a:off x="8479571" y="6309400"/>
            <a:ext cx="105958" cy="468312"/>
          </a:xfrm>
          <a:prstGeom prst="rect">
            <a:avLst/>
          </a:prstGeom>
          <a:noFill/>
        </p:spPr>
        <p:txBody>
          <a:bodyPr wrap="none" lIns="36000" rIns="36000" rtlCol="0" anchor="ctr" anchorCtr="0">
            <a:noAutofit/>
          </a:bodyPr>
          <a:lstStyle/>
          <a:p>
            <a:pPr algn="ctr"/>
            <a:r>
              <a:rPr lang="en-GB" sz="800" dirty="0" smtClean="0"/>
              <a:t>|</a:t>
            </a:r>
            <a:endParaRPr lang="en-GB" sz="800" dirty="0"/>
          </a:p>
        </p:txBody>
      </p:sp>
      <p:sp>
        <p:nvSpPr>
          <p:cNvPr id="24" name="Textfeld 17"/>
          <p:cNvSpPr txBox="1"/>
          <p:nvPr userDrawn="1"/>
        </p:nvSpPr>
        <p:spPr>
          <a:xfrm>
            <a:off x="7647013" y="6309400"/>
            <a:ext cx="105958" cy="468312"/>
          </a:xfrm>
          <a:prstGeom prst="rect">
            <a:avLst/>
          </a:prstGeom>
          <a:noFill/>
        </p:spPr>
        <p:txBody>
          <a:bodyPr wrap="none" lIns="36000" rIns="36000" rtlCol="0" anchor="ctr" anchorCtr="0">
            <a:noAutofit/>
          </a:bodyPr>
          <a:lstStyle/>
          <a:p>
            <a:pPr algn="ctr"/>
            <a:r>
              <a:rPr lang="en-GB" sz="800" dirty="0" smtClean="0"/>
              <a:t>|</a:t>
            </a:r>
            <a:endParaRPr lang="en-GB" sz="800" dirty="0"/>
          </a:p>
        </p:txBody>
      </p:sp>
    </p:spTree>
    <p:extLst>
      <p:ext uri="{BB962C8B-B14F-4D97-AF65-F5344CB8AC3E}">
        <p14:creationId xmlns:p14="http://schemas.microsoft.com/office/powerpoint/2010/main" val="39369441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6E5437-A4D9-964B-BED6-4CB6117308DE}" type="slidenum">
              <a:rPr lang="en-CA"/>
              <a:pPr>
                <a:defRPr/>
              </a:pPr>
              <a:t>‹#›</a:t>
            </a:fld>
            <a:endParaRPr lang="en-CA"/>
          </a:p>
        </p:txBody>
      </p:sp>
    </p:spTree>
    <p:extLst>
      <p:ext uri="{BB962C8B-B14F-4D97-AF65-F5344CB8AC3E}">
        <p14:creationId xmlns:p14="http://schemas.microsoft.com/office/powerpoint/2010/main" val="1295820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6FED7A-2D20-7D4D-93EE-9F77F5B91D14}" type="slidenum">
              <a:rPr lang="en-CA"/>
              <a:pPr>
                <a:defRPr/>
              </a:pPr>
              <a:t>‹#›</a:t>
            </a:fld>
            <a:endParaRPr lang="en-CA"/>
          </a:p>
        </p:txBody>
      </p:sp>
    </p:spTree>
    <p:extLst>
      <p:ext uri="{BB962C8B-B14F-4D97-AF65-F5344CB8AC3E}">
        <p14:creationId xmlns:p14="http://schemas.microsoft.com/office/powerpoint/2010/main" val="193785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A3E2C3-1AF3-5048-8B40-D3751DB963BC}" type="slidenum">
              <a:rPr lang="en-CA"/>
              <a:pPr>
                <a:defRPr/>
              </a:pPr>
              <a:t>‹#›</a:t>
            </a:fld>
            <a:endParaRPr lang="en-CA"/>
          </a:p>
        </p:txBody>
      </p:sp>
    </p:spTree>
    <p:extLst>
      <p:ext uri="{BB962C8B-B14F-4D97-AF65-F5344CB8AC3E}">
        <p14:creationId xmlns:p14="http://schemas.microsoft.com/office/powerpoint/2010/main" val="75063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A6B9355-DF6B-A643-8660-E7DF5932183D}" type="slidenum">
              <a:rPr lang="en-CA"/>
              <a:pPr>
                <a:defRPr/>
              </a:pPr>
              <a:t>‹#›</a:t>
            </a:fld>
            <a:endParaRPr lang="en-CA"/>
          </a:p>
        </p:txBody>
      </p:sp>
    </p:spTree>
    <p:extLst>
      <p:ext uri="{BB962C8B-B14F-4D97-AF65-F5344CB8AC3E}">
        <p14:creationId xmlns:p14="http://schemas.microsoft.com/office/powerpoint/2010/main" val="1319395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CC6EEAC-0758-EC43-9CA0-5472CAD276BB}" type="slidenum">
              <a:rPr lang="en-CA"/>
              <a:pPr>
                <a:defRPr/>
              </a:pPr>
              <a:t>‹#›</a:t>
            </a:fld>
            <a:endParaRPr lang="en-CA"/>
          </a:p>
        </p:txBody>
      </p:sp>
    </p:spTree>
    <p:extLst>
      <p:ext uri="{BB962C8B-B14F-4D97-AF65-F5344CB8AC3E}">
        <p14:creationId xmlns:p14="http://schemas.microsoft.com/office/powerpoint/2010/main" val="3311345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3365F3-A041-0E43-A8E4-169EA4F74B2A}" type="slidenum">
              <a:rPr lang="en-CA"/>
              <a:pPr>
                <a:defRPr/>
              </a:pPr>
              <a:t>‹#›</a:t>
            </a:fld>
            <a:endParaRPr lang="en-CA"/>
          </a:p>
        </p:txBody>
      </p:sp>
    </p:spTree>
    <p:extLst>
      <p:ext uri="{BB962C8B-B14F-4D97-AF65-F5344CB8AC3E}">
        <p14:creationId xmlns:p14="http://schemas.microsoft.com/office/powerpoint/2010/main" val="2999306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59A823-E166-E34E-B297-3CFBCA13231D}" type="slidenum">
              <a:rPr lang="en-CA"/>
              <a:pPr>
                <a:defRPr/>
              </a:pPr>
              <a:t>‹#›</a:t>
            </a:fld>
            <a:endParaRPr lang="en-CA"/>
          </a:p>
        </p:txBody>
      </p:sp>
    </p:spTree>
    <p:extLst>
      <p:ext uri="{BB962C8B-B14F-4D97-AF65-F5344CB8AC3E}">
        <p14:creationId xmlns:p14="http://schemas.microsoft.com/office/powerpoint/2010/main" val="2268535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861A3D-0189-6E46-B382-6A3D1B80D3C1}" type="slidenum">
              <a:rPr lang="en-CA"/>
              <a:pPr>
                <a:defRPr/>
              </a:pPr>
              <a:t>‹#›</a:t>
            </a:fld>
            <a:endParaRPr lang="en-CA"/>
          </a:p>
        </p:txBody>
      </p:sp>
    </p:spTree>
    <p:extLst>
      <p:ext uri="{BB962C8B-B14F-4D97-AF65-F5344CB8AC3E}">
        <p14:creationId xmlns:p14="http://schemas.microsoft.com/office/powerpoint/2010/main" val="5260076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CA"/>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1C6E8D9-EED9-1F45-87C4-21CEB03858FA}" type="slidenum">
              <a:rPr lang="en-CA"/>
              <a:pPr>
                <a:defRPr/>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tiff"/><Relationship Id="rId5" Type="http://schemas.openxmlformats.org/officeDocument/2006/relationships/image" Target="../media/image27.tiff"/><Relationship Id="rId6" Type="http://schemas.openxmlformats.org/officeDocument/2006/relationships/image" Target="../media/image28.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microsoft.com/office/2007/relationships/media" Target="../media/media2.mov"/><Relationship Id="rId4" Type="http://schemas.openxmlformats.org/officeDocument/2006/relationships/video" Target="../media/media2.mov"/><Relationship Id="rId5" Type="http://schemas.openxmlformats.org/officeDocument/2006/relationships/slideLayout" Target="../slideLayouts/slideLayout2.xml"/><Relationship Id="rId6" Type="http://schemas.openxmlformats.org/officeDocument/2006/relationships/notesSlide" Target="../notesSlides/notesSlide11.xml"/><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tiff"/><Relationship Id="rId11" Type="http://schemas.openxmlformats.org/officeDocument/2006/relationships/image" Target="../media/image28.tiff"/><Relationship Id="rId1" Type="http://schemas.microsoft.com/office/2007/relationships/media" Target="../media/media1.mov"/><Relationship Id="rId2" Type="http://schemas.openxmlformats.org/officeDocument/2006/relationships/video" Target="../media/media1.mov"/></Relationships>
</file>

<file path=ppt/slides/_rels/slide13.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png"/><Relationship Id="rId5" Type="http://schemas.openxmlformats.org/officeDocument/2006/relationships/image" Target="../media/image28.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tiff"/><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18.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5"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4" Type="http://schemas.microsoft.com/office/2007/relationships/hdphoto" Target="../media/hdphoto2.wdp"/><Relationship Id="rId5"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9.jpg"/><Relationship Id="rId6" Type="http://schemas.openxmlformats.org/officeDocument/2006/relationships/image" Target="../media/image13.png"/><Relationship Id="rId7" Type="http://schemas.openxmlformats.org/officeDocument/2006/relationships/image" Target="../media/image14.jp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78000"/>
          </a:blip>
          <a:stretch>
            <a:fillRect/>
          </a:stretch>
        </p:blipFill>
        <p:spPr>
          <a:xfrm>
            <a:off x="10948" y="279400"/>
            <a:ext cx="9144000" cy="4572000"/>
          </a:xfrm>
          <a:prstGeom prst="rect">
            <a:avLst/>
          </a:prstGeom>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5288" y="5772150"/>
            <a:ext cx="9906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4" name="Group 4"/>
          <p:cNvGrpSpPr>
            <a:grpSpLocks/>
          </p:cNvGrpSpPr>
          <p:nvPr/>
        </p:nvGrpSpPr>
        <p:grpSpPr bwMode="auto">
          <a:xfrm>
            <a:off x="6838950" y="6369050"/>
            <a:ext cx="2101850" cy="422275"/>
            <a:chOff x="816" y="3895"/>
            <a:chExt cx="1324" cy="266"/>
          </a:xfrm>
        </p:grpSpPr>
        <p:sp>
          <p:nvSpPr>
            <p:cNvPr id="37893" name="Freeform 5"/>
            <p:cNvSpPr>
              <a:spLocks/>
            </p:cNvSpPr>
            <p:nvPr/>
          </p:nvSpPr>
          <p:spPr bwMode="auto">
            <a:xfrm>
              <a:off x="816" y="3930"/>
              <a:ext cx="553" cy="178"/>
            </a:xfrm>
            <a:custGeom>
              <a:avLst/>
              <a:gdLst/>
              <a:ahLst/>
              <a:cxnLst>
                <a:cxn ang="0">
                  <a:pos x="0" y="248"/>
                </a:cxn>
                <a:cxn ang="0">
                  <a:pos x="232" y="248"/>
                </a:cxn>
                <a:cxn ang="0">
                  <a:pos x="256" y="184"/>
                </a:cxn>
                <a:cxn ang="0">
                  <a:pos x="120" y="184"/>
                </a:cxn>
                <a:cxn ang="0">
                  <a:pos x="120" y="160"/>
                </a:cxn>
                <a:cxn ang="0">
                  <a:pos x="240" y="160"/>
                </a:cxn>
                <a:cxn ang="0">
                  <a:pos x="256" y="96"/>
                </a:cxn>
                <a:cxn ang="0">
                  <a:pos x="144" y="96"/>
                </a:cxn>
                <a:cxn ang="0">
                  <a:pos x="152" y="72"/>
                </a:cxn>
                <a:cxn ang="0">
                  <a:pos x="344" y="72"/>
                </a:cxn>
                <a:cxn ang="0">
                  <a:pos x="288" y="248"/>
                </a:cxn>
                <a:cxn ang="0">
                  <a:pos x="392" y="248"/>
                </a:cxn>
                <a:cxn ang="0">
                  <a:pos x="448" y="72"/>
                </a:cxn>
                <a:cxn ang="0">
                  <a:pos x="512" y="72"/>
                </a:cxn>
                <a:cxn ang="0">
                  <a:pos x="456" y="248"/>
                </a:cxn>
                <a:cxn ang="0">
                  <a:pos x="560" y="248"/>
                </a:cxn>
                <a:cxn ang="0">
                  <a:pos x="592" y="152"/>
                </a:cxn>
                <a:cxn ang="0">
                  <a:pos x="624" y="152"/>
                </a:cxn>
                <a:cxn ang="0">
                  <a:pos x="592" y="248"/>
                </a:cxn>
                <a:cxn ang="0">
                  <a:pos x="696" y="248"/>
                </a:cxn>
                <a:cxn ang="0">
                  <a:pos x="768" y="0"/>
                </a:cxn>
                <a:cxn ang="0">
                  <a:pos x="672" y="0"/>
                </a:cxn>
                <a:cxn ang="0">
                  <a:pos x="640" y="96"/>
                </a:cxn>
                <a:cxn ang="0">
                  <a:pos x="608" y="96"/>
                </a:cxn>
                <a:cxn ang="0">
                  <a:pos x="640" y="0"/>
                </a:cxn>
                <a:cxn ang="0">
                  <a:pos x="80" y="0"/>
                </a:cxn>
                <a:cxn ang="0">
                  <a:pos x="0" y="248"/>
                </a:cxn>
              </a:cxnLst>
              <a:rect l="0" t="0" r="r" b="b"/>
              <a:pathLst>
                <a:path w="768" h="248">
                  <a:moveTo>
                    <a:pt x="0" y="248"/>
                  </a:moveTo>
                  <a:lnTo>
                    <a:pt x="232" y="248"/>
                  </a:lnTo>
                  <a:lnTo>
                    <a:pt x="256" y="184"/>
                  </a:lnTo>
                  <a:lnTo>
                    <a:pt x="120" y="184"/>
                  </a:lnTo>
                  <a:lnTo>
                    <a:pt x="120" y="160"/>
                  </a:lnTo>
                  <a:lnTo>
                    <a:pt x="240" y="160"/>
                  </a:lnTo>
                  <a:lnTo>
                    <a:pt x="256" y="96"/>
                  </a:lnTo>
                  <a:lnTo>
                    <a:pt x="144" y="96"/>
                  </a:lnTo>
                  <a:lnTo>
                    <a:pt x="152" y="72"/>
                  </a:lnTo>
                  <a:lnTo>
                    <a:pt x="344" y="72"/>
                  </a:lnTo>
                  <a:lnTo>
                    <a:pt x="288" y="248"/>
                  </a:lnTo>
                  <a:lnTo>
                    <a:pt x="392" y="248"/>
                  </a:lnTo>
                  <a:lnTo>
                    <a:pt x="448" y="72"/>
                  </a:lnTo>
                  <a:lnTo>
                    <a:pt x="512" y="72"/>
                  </a:lnTo>
                  <a:lnTo>
                    <a:pt x="456" y="248"/>
                  </a:lnTo>
                  <a:lnTo>
                    <a:pt x="560" y="248"/>
                  </a:lnTo>
                  <a:lnTo>
                    <a:pt x="592" y="152"/>
                  </a:lnTo>
                  <a:lnTo>
                    <a:pt x="624" y="152"/>
                  </a:lnTo>
                  <a:lnTo>
                    <a:pt x="592" y="248"/>
                  </a:lnTo>
                  <a:lnTo>
                    <a:pt x="696" y="248"/>
                  </a:lnTo>
                  <a:lnTo>
                    <a:pt x="768" y="0"/>
                  </a:lnTo>
                  <a:lnTo>
                    <a:pt x="672" y="0"/>
                  </a:lnTo>
                  <a:lnTo>
                    <a:pt x="640" y="96"/>
                  </a:lnTo>
                  <a:lnTo>
                    <a:pt x="608" y="96"/>
                  </a:lnTo>
                  <a:lnTo>
                    <a:pt x="640" y="0"/>
                  </a:lnTo>
                  <a:lnTo>
                    <a:pt x="80" y="0"/>
                  </a:lnTo>
                  <a:lnTo>
                    <a:pt x="0" y="248"/>
                  </a:lnTo>
                  <a:close/>
                </a:path>
              </a:pathLst>
            </a:custGeom>
            <a:solidFill>
              <a:srgbClr val="0066CC"/>
            </a:solidFill>
            <a:ln w="12700">
              <a:solidFill>
                <a:srgbClr val="000000"/>
              </a:solidFill>
              <a:prstDash val="solid"/>
              <a:round/>
              <a:headEnd/>
              <a:tailEnd/>
            </a:ln>
          </p:spPr>
          <p:txBody>
            <a:bodyPr/>
            <a:lstStyle/>
            <a:p>
              <a:pPr>
                <a:defRPr/>
              </a:pPr>
              <a:endParaRPr lang="en-US">
                <a:effectLst>
                  <a:outerShdw blurRad="38100" dist="38100" dir="2700000" algn="tl">
                    <a:srgbClr val="FFFFFF"/>
                  </a:outerShdw>
                </a:effectLst>
                <a:latin typeface="Times New Roman" charset="0"/>
              </a:endParaRPr>
            </a:p>
          </p:txBody>
        </p:sp>
        <p:sp>
          <p:nvSpPr>
            <p:cNvPr id="37894" name="Freeform 6"/>
            <p:cNvSpPr>
              <a:spLocks/>
            </p:cNvSpPr>
            <p:nvPr/>
          </p:nvSpPr>
          <p:spPr bwMode="auto">
            <a:xfrm>
              <a:off x="816" y="3930"/>
              <a:ext cx="553" cy="178"/>
            </a:xfrm>
            <a:custGeom>
              <a:avLst/>
              <a:gdLst/>
              <a:ahLst/>
              <a:cxnLst>
                <a:cxn ang="0">
                  <a:pos x="0" y="248"/>
                </a:cxn>
                <a:cxn ang="0">
                  <a:pos x="232" y="248"/>
                </a:cxn>
                <a:cxn ang="0">
                  <a:pos x="256" y="184"/>
                </a:cxn>
                <a:cxn ang="0">
                  <a:pos x="120" y="184"/>
                </a:cxn>
                <a:cxn ang="0">
                  <a:pos x="120" y="160"/>
                </a:cxn>
                <a:cxn ang="0">
                  <a:pos x="240" y="160"/>
                </a:cxn>
                <a:cxn ang="0">
                  <a:pos x="256" y="96"/>
                </a:cxn>
                <a:cxn ang="0">
                  <a:pos x="144" y="96"/>
                </a:cxn>
                <a:cxn ang="0">
                  <a:pos x="152" y="72"/>
                </a:cxn>
                <a:cxn ang="0">
                  <a:pos x="344" y="72"/>
                </a:cxn>
                <a:cxn ang="0">
                  <a:pos x="288" y="248"/>
                </a:cxn>
                <a:cxn ang="0">
                  <a:pos x="392" y="248"/>
                </a:cxn>
                <a:cxn ang="0">
                  <a:pos x="448" y="72"/>
                </a:cxn>
                <a:cxn ang="0">
                  <a:pos x="512" y="72"/>
                </a:cxn>
                <a:cxn ang="0">
                  <a:pos x="456" y="248"/>
                </a:cxn>
                <a:cxn ang="0">
                  <a:pos x="560" y="248"/>
                </a:cxn>
                <a:cxn ang="0">
                  <a:pos x="592" y="152"/>
                </a:cxn>
                <a:cxn ang="0">
                  <a:pos x="624" y="152"/>
                </a:cxn>
                <a:cxn ang="0">
                  <a:pos x="592" y="248"/>
                </a:cxn>
                <a:cxn ang="0">
                  <a:pos x="696" y="248"/>
                </a:cxn>
                <a:cxn ang="0">
                  <a:pos x="768" y="0"/>
                </a:cxn>
                <a:cxn ang="0">
                  <a:pos x="672" y="0"/>
                </a:cxn>
                <a:cxn ang="0">
                  <a:pos x="640" y="96"/>
                </a:cxn>
                <a:cxn ang="0">
                  <a:pos x="608" y="96"/>
                </a:cxn>
                <a:cxn ang="0">
                  <a:pos x="640" y="0"/>
                </a:cxn>
                <a:cxn ang="0">
                  <a:pos x="80" y="0"/>
                </a:cxn>
                <a:cxn ang="0">
                  <a:pos x="0" y="248"/>
                </a:cxn>
              </a:cxnLst>
              <a:rect l="0" t="0" r="r" b="b"/>
              <a:pathLst>
                <a:path w="768" h="248">
                  <a:moveTo>
                    <a:pt x="0" y="248"/>
                  </a:moveTo>
                  <a:lnTo>
                    <a:pt x="232" y="248"/>
                  </a:lnTo>
                  <a:lnTo>
                    <a:pt x="256" y="184"/>
                  </a:lnTo>
                  <a:lnTo>
                    <a:pt x="120" y="184"/>
                  </a:lnTo>
                  <a:lnTo>
                    <a:pt x="120" y="160"/>
                  </a:lnTo>
                  <a:lnTo>
                    <a:pt x="240" y="160"/>
                  </a:lnTo>
                  <a:lnTo>
                    <a:pt x="256" y="96"/>
                  </a:lnTo>
                  <a:lnTo>
                    <a:pt x="144" y="96"/>
                  </a:lnTo>
                  <a:lnTo>
                    <a:pt x="152" y="72"/>
                  </a:lnTo>
                  <a:lnTo>
                    <a:pt x="344" y="72"/>
                  </a:lnTo>
                  <a:lnTo>
                    <a:pt x="288" y="248"/>
                  </a:lnTo>
                  <a:lnTo>
                    <a:pt x="392" y="248"/>
                  </a:lnTo>
                  <a:lnTo>
                    <a:pt x="448" y="72"/>
                  </a:lnTo>
                  <a:lnTo>
                    <a:pt x="512" y="72"/>
                  </a:lnTo>
                  <a:lnTo>
                    <a:pt x="456" y="248"/>
                  </a:lnTo>
                  <a:lnTo>
                    <a:pt x="560" y="248"/>
                  </a:lnTo>
                  <a:lnTo>
                    <a:pt x="592" y="152"/>
                  </a:lnTo>
                  <a:lnTo>
                    <a:pt x="624" y="152"/>
                  </a:lnTo>
                  <a:lnTo>
                    <a:pt x="592" y="248"/>
                  </a:lnTo>
                  <a:lnTo>
                    <a:pt x="696" y="248"/>
                  </a:lnTo>
                  <a:lnTo>
                    <a:pt x="768" y="0"/>
                  </a:lnTo>
                  <a:lnTo>
                    <a:pt x="672" y="0"/>
                  </a:lnTo>
                  <a:lnTo>
                    <a:pt x="640" y="96"/>
                  </a:lnTo>
                  <a:lnTo>
                    <a:pt x="608" y="96"/>
                  </a:lnTo>
                  <a:lnTo>
                    <a:pt x="640" y="0"/>
                  </a:lnTo>
                  <a:lnTo>
                    <a:pt x="80" y="0"/>
                  </a:lnTo>
                  <a:lnTo>
                    <a:pt x="0" y="248"/>
                  </a:lnTo>
                  <a:close/>
                </a:path>
              </a:pathLst>
            </a:custGeom>
            <a:solidFill>
              <a:srgbClr val="0066CC"/>
            </a:solidFill>
            <a:ln w="12700">
              <a:solidFill>
                <a:srgbClr val="000000"/>
              </a:solidFill>
              <a:prstDash val="solid"/>
              <a:round/>
              <a:headEnd/>
              <a:tailEnd/>
            </a:ln>
          </p:spPr>
          <p:txBody>
            <a:bodyPr/>
            <a:lstStyle/>
            <a:p>
              <a:pPr>
                <a:defRPr/>
              </a:pPr>
              <a:endParaRPr lang="en-US">
                <a:effectLst>
                  <a:outerShdw blurRad="38100" dist="38100" dir="2700000" algn="tl">
                    <a:srgbClr val="FFFFFF"/>
                  </a:outerShdw>
                </a:effectLst>
                <a:latin typeface="Times New Roman" charset="0"/>
              </a:endParaRPr>
            </a:p>
          </p:txBody>
        </p:sp>
        <p:sp>
          <p:nvSpPr>
            <p:cNvPr id="37895" name="Line 7"/>
            <p:cNvSpPr>
              <a:spLocks noChangeShapeType="1"/>
            </p:cNvSpPr>
            <p:nvPr/>
          </p:nvSpPr>
          <p:spPr bwMode="auto">
            <a:xfrm>
              <a:off x="816" y="3895"/>
              <a:ext cx="1324" cy="1"/>
            </a:xfrm>
            <a:prstGeom prst="line">
              <a:avLst/>
            </a:prstGeom>
            <a:noFill/>
            <a:ln w="12700">
              <a:solidFill>
                <a:srgbClr val="0066CC"/>
              </a:solidFill>
              <a:round/>
              <a:headEnd/>
              <a:tailEnd/>
            </a:ln>
          </p:spPr>
          <p:txBody>
            <a:bodyPr/>
            <a:lstStyle/>
            <a:p>
              <a:pPr>
                <a:defRPr/>
              </a:pPr>
              <a:endParaRPr lang="en-US">
                <a:effectLst>
                  <a:outerShdw blurRad="38100" dist="38100" dir="2700000" algn="tl">
                    <a:srgbClr val="000000">
                      <a:alpha val="43137"/>
                    </a:srgbClr>
                  </a:outerShdw>
                </a:effectLst>
                <a:latin typeface="Times New Roman" pitchFamily="-65" charset="0"/>
                <a:ea typeface="+mn-ea"/>
                <a:cs typeface="+mn-cs"/>
              </a:endParaRPr>
            </a:p>
          </p:txBody>
        </p:sp>
        <p:sp>
          <p:nvSpPr>
            <p:cNvPr id="37896" name="Line 8"/>
            <p:cNvSpPr>
              <a:spLocks noChangeShapeType="1"/>
            </p:cNvSpPr>
            <p:nvPr/>
          </p:nvSpPr>
          <p:spPr bwMode="auto">
            <a:xfrm>
              <a:off x="816" y="4160"/>
              <a:ext cx="1318" cy="1"/>
            </a:xfrm>
            <a:prstGeom prst="line">
              <a:avLst/>
            </a:prstGeom>
            <a:noFill/>
            <a:ln w="12700">
              <a:solidFill>
                <a:srgbClr val="0066CC"/>
              </a:solidFill>
              <a:round/>
              <a:headEnd/>
              <a:tailEnd/>
            </a:ln>
          </p:spPr>
          <p:txBody>
            <a:bodyPr/>
            <a:lstStyle/>
            <a:p>
              <a:pPr>
                <a:defRPr/>
              </a:pPr>
              <a:endParaRPr lang="en-US">
                <a:effectLst>
                  <a:outerShdw blurRad="38100" dist="38100" dir="2700000" algn="tl">
                    <a:srgbClr val="000000">
                      <a:alpha val="43137"/>
                    </a:srgbClr>
                  </a:outerShdw>
                </a:effectLst>
                <a:latin typeface="Times New Roman" pitchFamily="-65" charset="0"/>
                <a:ea typeface="+mn-ea"/>
                <a:cs typeface="+mn-cs"/>
              </a:endParaRPr>
            </a:p>
          </p:txBody>
        </p:sp>
        <p:sp>
          <p:nvSpPr>
            <p:cNvPr id="15373" name="Rectangle 9"/>
            <p:cNvSpPr>
              <a:spLocks noChangeArrowheads="1"/>
            </p:cNvSpPr>
            <p:nvPr/>
          </p:nvSpPr>
          <p:spPr bwMode="auto">
            <a:xfrm>
              <a:off x="1420" y="3935"/>
              <a:ext cx="46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800" b="1">
                  <a:solidFill>
                    <a:schemeClr val="tx2"/>
                  </a:solidFill>
                </a:rPr>
                <a:t>Eidgenössische</a:t>
              </a:r>
              <a:endParaRPr lang="en-US" sz="800">
                <a:solidFill>
                  <a:schemeClr val="tx2"/>
                </a:solidFill>
              </a:endParaRPr>
            </a:p>
          </p:txBody>
        </p:sp>
        <p:sp>
          <p:nvSpPr>
            <p:cNvPr id="15374" name="Rectangle 10"/>
            <p:cNvSpPr>
              <a:spLocks noChangeArrowheads="1"/>
            </p:cNvSpPr>
            <p:nvPr/>
          </p:nvSpPr>
          <p:spPr bwMode="auto">
            <a:xfrm>
              <a:off x="1397" y="3999"/>
              <a:ext cx="70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800" b="1">
                  <a:solidFill>
                    <a:schemeClr val="tx2"/>
                  </a:solidFill>
                </a:rPr>
                <a:t>Technische Hochschule</a:t>
              </a:r>
              <a:endParaRPr lang="en-US" sz="800">
                <a:solidFill>
                  <a:schemeClr val="tx2"/>
                </a:solidFill>
              </a:endParaRPr>
            </a:p>
          </p:txBody>
        </p:sp>
        <p:sp>
          <p:nvSpPr>
            <p:cNvPr id="15375" name="Rectangle 11"/>
            <p:cNvSpPr>
              <a:spLocks noChangeArrowheads="1"/>
            </p:cNvSpPr>
            <p:nvPr/>
          </p:nvSpPr>
          <p:spPr bwMode="auto">
            <a:xfrm>
              <a:off x="1369" y="4068"/>
              <a:ext cx="19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800" b="1">
                  <a:solidFill>
                    <a:schemeClr val="tx2"/>
                  </a:solidFill>
                </a:rPr>
                <a:t>Zürich</a:t>
              </a:r>
              <a:endParaRPr lang="en-US" sz="800">
                <a:solidFill>
                  <a:schemeClr val="tx2"/>
                </a:solidFill>
              </a:endParaRPr>
            </a:p>
          </p:txBody>
        </p:sp>
      </p:grpSp>
      <p:sp>
        <p:nvSpPr>
          <p:cNvPr id="15365" name="Text Box 14"/>
          <p:cNvSpPr txBox="1">
            <a:spLocks noChangeArrowheads="1"/>
          </p:cNvSpPr>
          <p:nvPr/>
        </p:nvSpPr>
        <p:spPr bwMode="auto">
          <a:xfrm>
            <a:off x="273700" y="1040562"/>
            <a:ext cx="877085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endParaRPr lang="en-US" sz="2800" dirty="0"/>
          </a:p>
          <a:p>
            <a:endParaRPr lang="en-US" sz="2800" dirty="0"/>
          </a:p>
          <a:p>
            <a:pPr algn="ctr"/>
            <a:r>
              <a:rPr lang="en-US" sz="3200" b="1" dirty="0" err="1" smtClean="0"/>
              <a:t>Traumatismes</a:t>
            </a:r>
            <a:r>
              <a:rPr lang="en-US" sz="3200" b="1" dirty="0" smtClean="0"/>
              <a:t> en </a:t>
            </a:r>
            <a:r>
              <a:rPr lang="en-US" sz="3200" b="1" dirty="0" err="1" smtClean="0"/>
              <a:t>héritage</a:t>
            </a:r>
            <a:r>
              <a:rPr lang="en-US" sz="3200" b="1" dirty="0" smtClean="0"/>
              <a:t> : Perspective </a:t>
            </a:r>
            <a:r>
              <a:rPr lang="en-US" sz="3200" b="1" dirty="0" err="1" smtClean="0"/>
              <a:t>épigénétique</a:t>
            </a:r>
            <a:r>
              <a:rPr lang="en-US" sz="2800" dirty="0" smtClean="0"/>
              <a:t>	</a:t>
            </a:r>
            <a:endParaRPr lang="en-US" sz="2800" dirty="0"/>
          </a:p>
          <a:p>
            <a:pPr algn="ctr"/>
            <a:endParaRPr lang="en-US" sz="2000" dirty="0">
              <a:cs typeface="Times New Roman" charset="0"/>
            </a:endParaRPr>
          </a:p>
          <a:p>
            <a:pPr algn="ctr"/>
            <a:endParaRPr lang="en-US" sz="1800" dirty="0">
              <a:cs typeface="Times New Roman" charset="0"/>
            </a:endParaRPr>
          </a:p>
          <a:p>
            <a:pPr algn="ctr"/>
            <a:endParaRPr lang="en-US" sz="1800" dirty="0">
              <a:cs typeface="Times New Roman" charset="0"/>
            </a:endParaRPr>
          </a:p>
        </p:txBody>
      </p:sp>
      <p:pic>
        <p:nvPicPr>
          <p:cNvPr id="15366"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0225" y="5840413"/>
            <a:ext cx="928688"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5" name="Rectangle 17"/>
          <p:cNvSpPr>
            <a:spLocks noChangeArrowheads="1"/>
          </p:cNvSpPr>
          <p:nvPr/>
        </p:nvSpPr>
        <p:spPr bwMode="auto">
          <a:xfrm>
            <a:off x="9458325" y="-771525"/>
            <a:ext cx="184150" cy="457200"/>
          </a:xfrm>
          <a:prstGeom prst="rect">
            <a:avLst/>
          </a:prstGeom>
          <a:noFill/>
          <a:ln w="9525">
            <a:noFill/>
            <a:miter lim="800000"/>
            <a:headEnd/>
            <a:tailEnd/>
          </a:ln>
          <a:effectLst/>
        </p:spPr>
        <p:txBody>
          <a:bodyPr wrap="none">
            <a:spAutoFit/>
          </a:bodyPr>
          <a:lstStyle/>
          <a:p>
            <a:pPr>
              <a:defRPr/>
            </a:pPr>
            <a:endParaRPr lang="en-US">
              <a:effectLst>
                <a:outerShdw blurRad="38100" dist="38100" dir="2700000" algn="tl">
                  <a:srgbClr val="DDDDDD"/>
                </a:outerShdw>
              </a:effectLst>
              <a:latin typeface="Times New Roman" charset="0"/>
            </a:endParaRPr>
          </a:p>
        </p:txBody>
      </p:sp>
      <p:sp>
        <p:nvSpPr>
          <p:cNvPr id="37906" name="Rectangle 18"/>
          <p:cNvSpPr>
            <a:spLocks noChangeArrowheads="1"/>
          </p:cNvSpPr>
          <p:nvPr/>
        </p:nvSpPr>
        <p:spPr bwMode="auto">
          <a:xfrm>
            <a:off x="8848725" y="1247775"/>
            <a:ext cx="184150" cy="457200"/>
          </a:xfrm>
          <a:prstGeom prst="rect">
            <a:avLst/>
          </a:prstGeom>
          <a:noFill/>
          <a:ln w="9525">
            <a:noFill/>
            <a:miter lim="800000"/>
            <a:headEnd/>
            <a:tailEnd/>
          </a:ln>
          <a:effectLst/>
        </p:spPr>
        <p:txBody>
          <a:bodyPr wrap="none">
            <a:spAutoFit/>
          </a:bodyPr>
          <a:lstStyle/>
          <a:p>
            <a:pPr>
              <a:defRPr/>
            </a:pPr>
            <a:endParaRPr lang="en-US">
              <a:effectLst>
                <a:outerShdw blurRad="38100" dist="38100" dir="2700000" algn="tl">
                  <a:srgbClr val="DDDDDD"/>
                </a:outerShdw>
              </a:effectLst>
              <a:latin typeface="Times New Roman" charset="0"/>
            </a:endParaRPr>
          </a:p>
        </p:txBody>
      </p:sp>
      <p:sp>
        <p:nvSpPr>
          <p:cNvPr id="3" name="Rectangle 2"/>
          <p:cNvSpPr/>
          <p:nvPr/>
        </p:nvSpPr>
        <p:spPr>
          <a:xfrm>
            <a:off x="165100" y="4811573"/>
            <a:ext cx="4572000" cy="2092881"/>
          </a:xfrm>
          <a:prstGeom prst="rect">
            <a:avLst/>
          </a:prstGeom>
        </p:spPr>
        <p:txBody>
          <a:bodyPr>
            <a:spAutoFit/>
          </a:bodyPr>
          <a:lstStyle/>
          <a:p>
            <a:pPr algn="ctr"/>
            <a:endParaRPr lang="en-GB" sz="2000" b="1" dirty="0">
              <a:cs typeface="Times New Roman" charset="0"/>
            </a:endParaRPr>
          </a:p>
          <a:p>
            <a:pPr algn="ctr"/>
            <a:r>
              <a:rPr lang="en-US" sz="2200" dirty="0">
                <a:cs typeface="Times New Roman" charset="0"/>
              </a:rPr>
              <a:t>Isabelle Mansuy</a:t>
            </a:r>
          </a:p>
          <a:p>
            <a:pPr algn="ctr"/>
            <a:endParaRPr lang="en-US" sz="1600" dirty="0">
              <a:cs typeface="Times New Roman" charset="0"/>
            </a:endParaRPr>
          </a:p>
          <a:p>
            <a:pPr algn="ctr"/>
            <a:r>
              <a:rPr lang="en-US" dirty="0" err="1" smtClean="0">
                <a:cs typeface="Times New Roman" charset="0"/>
              </a:rPr>
              <a:t>Laboratoire</a:t>
            </a:r>
            <a:r>
              <a:rPr lang="en-US" dirty="0" smtClean="0">
                <a:cs typeface="Times New Roman" charset="0"/>
              </a:rPr>
              <a:t> de </a:t>
            </a:r>
            <a:r>
              <a:rPr lang="en-US" dirty="0" err="1" smtClean="0">
                <a:cs typeface="Times New Roman" charset="0"/>
              </a:rPr>
              <a:t>Neuroépigénétique</a:t>
            </a:r>
            <a:endParaRPr lang="en-US" dirty="0">
              <a:cs typeface="Times New Roman" charset="0"/>
            </a:endParaRPr>
          </a:p>
          <a:p>
            <a:pPr algn="ctr"/>
            <a:r>
              <a:rPr lang="en-US" dirty="0" err="1" smtClean="0">
                <a:cs typeface="Times New Roman" charset="0"/>
              </a:rPr>
              <a:t>Université</a:t>
            </a:r>
            <a:r>
              <a:rPr lang="en-US" dirty="0" smtClean="0">
                <a:cs typeface="Times New Roman" charset="0"/>
              </a:rPr>
              <a:t> de Zürich et </a:t>
            </a:r>
          </a:p>
          <a:p>
            <a:pPr algn="ctr"/>
            <a:r>
              <a:rPr lang="en-US" dirty="0" err="1" smtClean="0">
                <a:cs typeface="Times New Roman" charset="0"/>
              </a:rPr>
              <a:t>Ecole</a:t>
            </a:r>
            <a:r>
              <a:rPr lang="en-US" dirty="0" smtClean="0">
                <a:cs typeface="Times New Roman" charset="0"/>
              </a:rPr>
              <a:t> </a:t>
            </a:r>
            <a:r>
              <a:rPr lang="en-US" dirty="0" err="1" smtClean="0">
                <a:cs typeface="Times New Roman" charset="0"/>
              </a:rPr>
              <a:t>Fédérale</a:t>
            </a:r>
            <a:r>
              <a:rPr lang="en-US" dirty="0" smtClean="0">
                <a:cs typeface="Times New Roman" charset="0"/>
              </a:rPr>
              <a:t> </a:t>
            </a:r>
            <a:r>
              <a:rPr lang="en-US" dirty="0" err="1" smtClean="0">
                <a:cs typeface="Times New Roman" charset="0"/>
              </a:rPr>
              <a:t>Polytechnique</a:t>
            </a:r>
            <a:r>
              <a:rPr lang="en-US" dirty="0" smtClean="0">
                <a:cs typeface="Times New Roman" charset="0"/>
              </a:rPr>
              <a:t> Zürich</a:t>
            </a:r>
            <a:endParaRPr lang="en-US" dirty="0">
              <a:cs typeface="Times New Roman" charset="0"/>
            </a:endParaRPr>
          </a:p>
          <a:p>
            <a:pPr algn="ctr"/>
            <a:r>
              <a:rPr lang="en-US" dirty="0">
                <a:cs typeface="Times New Roman" charset="0"/>
              </a:rPr>
              <a:t> </a:t>
            </a:r>
            <a:r>
              <a:rPr lang="en-US" dirty="0" smtClean="0">
                <a:cs typeface="Times New Roman" charset="0"/>
              </a:rPr>
              <a:t>Suisse</a:t>
            </a:r>
            <a:endParaRPr lang="en-US" dirty="0">
              <a:cs typeface="Times New Roman" charset="0"/>
            </a:endParaRPr>
          </a:p>
        </p:txBody>
      </p:sp>
    </p:spTree>
    <p:extLst>
      <p:ext uri="{BB962C8B-B14F-4D97-AF65-F5344CB8AC3E}">
        <p14:creationId xmlns:p14="http://schemas.microsoft.com/office/powerpoint/2010/main" val="36971342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 y="5181600"/>
            <a:ext cx="461665" cy="1143000"/>
          </a:xfrm>
          <a:prstGeom prst="rect">
            <a:avLst/>
          </a:prstGeom>
          <a:noFill/>
        </p:spPr>
        <p:txBody>
          <a:bodyPr vert="vert270">
            <a:spAutoFit/>
          </a:bodyPr>
          <a:lstStyle/>
          <a:p>
            <a:pPr algn="ctr">
              <a:defRPr/>
            </a:pPr>
            <a:r>
              <a:rPr lang="en-US" b="1" dirty="0">
                <a:solidFill>
                  <a:schemeClr val="bg1"/>
                </a:solidFill>
                <a:latin typeface="Arial" pitchFamily="34" charset="0"/>
                <a:ea typeface="+mn-ea"/>
                <a:cs typeface="Arial" pitchFamily="34" charset="0"/>
              </a:rPr>
              <a:t>MSUS</a:t>
            </a:r>
          </a:p>
        </p:txBody>
      </p:sp>
      <p:sp>
        <p:nvSpPr>
          <p:cNvPr id="30725" name="Rectangle 17"/>
          <p:cNvSpPr txBox="1">
            <a:spLocks noChangeArrowheads="1"/>
          </p:cNvSpPr>
          <p:nvPr/>
        </p:nvSpPr>
        <p:spPr bwMode="auto">
          <a:xfrm>
            <a:off x="448856" y="119390"/>
            <a:ext cx="8487143"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CH" sz="2500" dirty="0" err="1" smtClean="0">
                <a:solidFill>
                  <a:srgbClr val="0000FF"/>
                </a:solidFill>
              </a:rPr>
              <a:t>Analyses</a:t>
            </a:r>
            <a:r>
              <a:rPr lang="de-CH" sz="2500" dirty="0" smtClean="0">
                <a:solidFill>
                  <a:srgbClr val="0000FF"/>
                </a:solidFill>
              </a:rPr>
              <a:t> de la </a:t>
            </a:r>
            <a:r>
              <a:rPr lang="de-CH" sz="2500" dirty="0" err="1" smtClean="0">
                <a:solidFill>
                  <a:srgbClr val="0000FF"/>
                </a:solidFill>
              </a:rPr>
              <a:t>lignée</a:t>
            </a:r>
            <a:r>
              <a:rPr lang="de-CH" sz="2500" dirty="0" smtClean="0">
                <a:solidFill>
                  <a:srgbClr val="0000FF"/>
                </a:solidFill>
              </a:rPr>
              <a:t> </a:t>
            </a:r>
            <a:r>
              <a:rPr lang="de-CH" sz="2500" dirty="0" err="1" smtClean="0">
                <a:solidFill>
                  <a:srgbClr val="0000FF"/>
                </a:solidFill>
              </a:rPr>
              <a:t>paternelle</a:t>
            </a:r>
            <a:r>
              <a:rPr lang="de-CH" sz="2500" dirty="0" smtClean="0">
                <a:solidFill>
                  <a:srgbClr val="0000FF"/>
                </a:solidFill>
              </a:rPr>
              <a:t> </a:t>
            </a:r>
            <a:r>
              <a:rPr lang="de-CH" sz="2500" dirty="0" err="1">
                <a:solidFill>
                  <a:srgbClr val="0000FF"/>
                </a:solidFill>
              </a:rPr>
              <a:t>sur</a:t>
            </a:r>
            <a:r>
              <a:rPr lang="de-CH" sz="2500" dirty="0">
                <a:solidFill>
                  <a:srgbClr val="0000FF"/>
                </a:solidFill>
              </a:rPr>
              <a:t> </a:t>
            </a:r>
            <a:r>
              <a:rPr lang="de-CH" sz="2500" dirty="0" err="1">
                <a:solidFill>
                  <a:srgbClr val="0000FF"/>
                </a:solidFill>
              </a:rPr>
              <a:t>plusieurs</a:t>
            </a:r>
            <a:r>
              <a:rPr lang="de-CH" sz="2500" dirty="0">
                <a:solidFill>
                  <a:srgbClr val="0000FF"/>
                </a:solidFill>
              </a:rPr>
              <a:t> </a:t>
            </a:r>
            <a:r>
              <a:rPr lang="de-CH" sz="2500" dirty="0" err="1">
                <a:solidFill>
                  <a:srgbClr val="0000FF"/>
                </a:solidFill>
              </a:rPr>
              <a:t>générations</a:t>
            </a:r>
            <a:endParaRPr lang="en-CA" sz="2500" dirty="0">
              <a:solidFill>
                <a:srgbClr val="0000FF"/>
              </a:solidFill>
            </a:endParaRPr>
          </a:p>
        </p:txBody>
      </p:sp>
      <p:sp>
        <p:nvSpPr>
          <p:cNvPr id="11" name="Rectangle 10"/>
          <p:cNvSpPr/>
          <p:nvPr/>
        </p:nvSpPr>
        <p:spPr>
          <a:xfrm>
            <a:off x="98529" y="6581001"/>
            <a:ext cx="6316777" cy="276999"/>
          </a:xfrm>
          <a:prstGeom prst="rect">
            <a:avLst/>
          </a:prstGeom>
        </p:spPr>
        <p:txBody>
          <a:bodyPr wrap="square">
            <a:spAutoFit/>
          </a:bodyPr>
          <a:lstStyle/>
          <a:p>
            <a:r>
              <a:rPr lang="de-CH" sz="1200" dirty="0" err="1" smtClean="0">
                <a:solidFill>
                  <a:srgbClr val="000000"/>
                </a:solidFill>
                <a:cs typeface="Arial" charset="0"/>
              </a:rPr>
              <a:t>Lignée</a:t>
            </a:r>
            <a:r>
              <a:rPr lang="de-CH" sz="1200" dirty="0" smtClean="0">
                <a:solidFill>
                  <a:srgbClr val="000000"/>
                </a:solidFill>
                <a:cs typeface="Arial" charset="0"/>
              </a:rPr>
              <a:t> </a:t>
            </a:r>
            <a:r>
              <a:rPr lang="de-CH" sz="1200" dirty="0" err="1" smtClean="0">
                <a:solidFill>
                  <a:srgbClr val="000000"/>
                </a:solidFill>
                <a:cs typeface="Arial" charset="0"/>
              </a:rPr>
              <a:t>maternelle</a:t>
            </a:r>
            <a:r>
              <a:rPr lang="de-CH" sz="1200" dirty="0" smtClean="0">
                <a:solidFill>
                  <a:srgbClr val="000000"/>
                </a:solidFill>
                <a:cs typeface="Arial" charset="0"/>
              </a:rPr>
              <a:t>: </a:t>
            </a:r>
            <a:r>
              <a:rPr lang="de-CH" sz="1200" dirty="0" err="1" smtClean="0">
                <a:solidFill>
                  <a:srgbClr val="000000"/>
                </a:solidFill>
                <a:cs typeface="Arial" charset="0"/>
              </a:rPr>
              <a:t>Etude</a:t>
            </a:r>
            <a:r>
              <a:rPr lang="de-CH" sz="1200" dirty="0" smtClean="0">
                <a:solidFill>
                  <a:srgbClr val="000000"/>
                </a:solidFill>
                <a:cs typeface="Arial" charset="0"/>
              </a:rPr>
              <a:t> </a:t>
            </a:r>
            <a:r>
              <a:rPr lang="de-CH" sz="1200" dirty="0" err="1" smtClean="0">
                <a:solidFill>
                  <a:srgbClr val="000000"/>
                </a:solidFill>
                <a:cs typeface="Arial" charset="0"/>
              </a:rPr>
              <a:t>publiée</a:t>
            </a:r>
            <a:r>
              <a:rPr lang="de-CH" sz="1200" dirty="0" smtClean="0">
                <a:solidFill>
                  <a:srgbClr val="000000"/>
                </a:solidFill>
                <a:cs typeface="Arial" charset="0"/>
              </a:rPr>
              <a:t> </a:t>
            </a:r>
            <a:r>
              <a:rPr lang="de-CH" sz="1200" dirty="0" err="1" smtClean="0">
                <a:solidFill>
                  <a:srgbClr val="000000"/>
                </a:solidFill>
                <a:cs typeface="Arial" charset="0"/>
              </a:rPr>
              <a:t>dans</a:t>
            </a:r>
            <a:r>
              <a:rPr lang="de-CH" sz="1200" dirty="0" smtClean="0">
                <a:solidFill>
                  <a:srgbClr val="000000"/>
                </a:solidFill>
                <a:cs typeface="Arial" charset="0"/>
              </a:rPr>
              <a:t> Weiss et al 2011 </a:t>
            </a:r>
            <a:r>
              <a:rPr lang="en-US" sz="1200" dirty="0"/>
              <a:t>Frontiers in </a:t>
            </a:r>
            <a:r>
              <a:rPr lang="en-US" sz="1200" dirty="0" err="1"/>
              <a:t>Behav</a:t>
            </a:r>
            <a:r>
              <a:rPr lang="en-US" sz="1200" dirty="0"/>
              <a:t>. </a:t>
            </a:r>
            <a:r>
              <a:rPr lang="en-US" sz="1200" dirty="0" err="1"/>
              <a:t>Neurosci</a:t>
            </a:r>
            <a:r>
              <a:rPr lang="en-US" sz="1200" dirty="0"/>
              <a:t>. 5:1 </a:t>
            </a:r>
            <a:endParaRPr lang="en-US" sz="1200" dirty="0">
              <a:solidFill>
                <a:srgbClr val="000000"/>
              </a:solidFill>
            </a:endParaRPr>
          </a:p>
        </p:txBody>
      </p:sp>
      <p:grpSp>
        <p:nvGrpSpPr>
          <p:cNvPr id="13" name="Group 12"/>
          <p:cNvGrpSpPr/>
          <p:nvPr/>
        </p:nvGrpSpPr>
        <p:grpSpPr>
          <a:xfrm>
            <a:off x="-5080" y="1831340"/>
            <a:ext cx="8382000" cy="4191000"/>
            <a:chOff x="50800" y="1516063"/>
            <a:chExt cx="9088438" cy="4808537"/>
          </a:xfrm>
        </p:grpSpPr>
        <p:pic>
          <p:nvPicPr>
            <p:cNvPr id="14" name="Picture 12" descr="MSUS redesigned pics and slides copy.jpg"/>
            <p:cNvPicPr>
              <a:picLocks noChangeAspect="1"/>
            </p:cNvPicPr>
            <p:nvPr/>
          </p:nvPicPr>
          <p:blipFill>
            <a:blip r:embed="rId3">
              <a:extLst>
                <a:ext uri="{28A0092B-C50C-407E-A947-70E740481C1C}">
                  <a14:useLocalDpi xmlns:a14="http://schemas.microsoft.com/office/drawing/2010/main" val="0"/>
                </a:ext>
              </a:extLst>
            </a:blip>
            <a:srcRect l="9622"/>
            <a:stretch>
              <a:fillRect/>
            </a:stretch>
          </p:blipFill>
          <p:spPr bwMode="auto">
            <a:xfrm>
              <a:off x="50800" y="1516063"/>
              <a:ext cx="9088438"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52400" y="5181600"/>
              <a:ext cx="461665" cy="1143000"/>
            </a:xfrm>
            <a:prstGeom prst="rect">
              <a:avLst/>
            </a:prstGeom>
            <a:noFill/>
          </p:spPr>
          <p:txBody>
            <a:bodyPr vert="vert270">
              <a:spAutoFit/>
            </a:bodyPr>
            <a:lstStyle/>
            <a:p>
              <a:pPr algn="ctr">
                <a:defRPr/>
              </a:pPr>
              <a:r>
                <a:rPr lang="en-US" b="1" dirty="0">
                  <a:solidFill>
                    <a:schemeClr val="bg1"/>
                  </a:solidFill>
                  <a:latin typeface="Arial" pitchFamily="34" charset="0"/>
                  <a:ea typeface="+mn-ea"/>
                  <a:cs typeface="Arial" pitchFamily="34" charset="0"/>
                </a:rPr>
                <a:t>MSUS</a:t>
              </a:r>
            </a:p>
          </p:txBody>
        </p:sp>
        <p:sp>
          <p:nvSpPr>
            <p:cNvPr id="17" name="TextBox 16"/>
            <p:cNvSpPr txBox="1"/>
            <p:nvPr/>
          </p:nvSpPr>
          <p:spPr>
            <a:xfrm rot="5400000">
              <a:off x="611894" y="1248540"/>
              <a:ext cx="461665" cy="1482257"/>
            </a:xfrm>
            <a:prstGeom prst="rect">
              <a:avLst/>
            </a:prstGeom>
            <a:noFill/>
          </p:spPr>
          <p:txBody>
            <a:bodyPr vert="vert270">
              <a:spAutoFit/>
            </a:bodyPr>
            <a:lstStyle/>
            <a:p>
              <a:pPr>
                <a:defRPr/>
              </a:pPr>
              <a:r>
                <a:rPr lang="en-US" b="1" dirty="0">
                  <a:latin typeface="Arial" pitchFamily="-110" charset="0"/>
                  <a:ea typeface="+mn-ea"/>
                  <a:cs typeface="+mn-cs"/>
                </a:rPr>
                <a:t>Controls</a:t>
              </a:r>
            </a:p>
          </p:txBody>
        </p:sp>
        <p:sp>
          <p:nvSpPr>
            <p:cNvPr id="18" name="Oval 17"/>
            <p:cNvSpPr/>
            <p:nvPr/>
          </p:nvSpPr>
          <p:spPr>
            <a:xfrm>
              <a:off x="1216025" y="3676650"/>
              <a:ext cx="1087438" cy="1385888"/>
            </a:xfrm>
            <a:prstGeom prst="ellipse">
              <a:avLst/>
            </a:prstGeom>
            <a:noFill/>
            <a:ln w="28575" cmpd="sng">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srgbClr val="000000"/>
                </a:solidFill>
                <a:latin typeface="Arial" charset="0"/>
                <a:ea typeface="ＭＳ Ｐゴシック" charset="0"/>
                <a:cs typeface="ＭＳ Ｐゴシック" charset="0"/>
              </a:endParaRPr>
            </a:p>
          </p:txBody>
        </p:sp>
        <p:sp>
          <p:nvSpPr>
            <p:cNvPr id="19" name="TextBox 18"/>
            <p:cNvSpPr txBox="1"/>
            <p:nvPr/>
          </p:nvSpPr>
          <p:spPr>
            <a:xfrm rot="5400000">
              <a:off x="520991" y="4760858"/>
              <a:ext cx="529691" cy="1146296"/>
            </a:xfrm>
            <a:prstGeom prst="rect">
              <a:avLst/>
            </a:prstGeom>
            <a:noFill/>
          </p:spPr>
          <p:txBody>
            <a:bodyPr vert="vert270" wrap="square">
              <a:spAutoFit/>
            </a:bodyPr>
            <a:lstStyle/>
            <a:p>
              <a:pPr>
                <a:defRPr/>
              </a:pPr>
              <a:r>
                <a:rPr lang="en-US" b="1" dirty="0">
                  <a:latin typeface="Arial" pitchFamily="-110" charset="0"/>
                  <a:ea typeface="+mn-ea"/>
                  <a:cs typeface="+mn-cs"/>
                </a:rPr>
                <a:t>MSUS</a:t>
              </a:r>
            </a:p>
          </p:txBody>
        </p:sp>
      </p:grpSp>
      <p:cxnSp>
        <p:nvCxnSpPr>
          <p:cNvPr id="21" name="Straight Arrow Connector 20"/>
          <p:cNvCxnSpPr/>
          <p:nvPr/>
        </p:nvCxnSpPr>
        <p:spPr>
          <a:xfrm>
            <a:off x="8267880" y="2021840"/>
            <a:ext cx="213360" cy="0"/>
          </a:xfrm>
          <a:prstGeom prst="straightConnector1">
            <a:avLst/>
          </a:prstGeom>
          <a:ln w="38100" cmpd="sng">
            <a:solidFill>
              <a:schemeClr val="tx1"/>
            </a:solidFill>
            <a:headEnd type="none"/>
            <a:tailEnd type="triangle" w="med" len="med"/>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8403114" y="1879600"/>
            <a:ext cx="364252" cy="276999"/>
          </a:xfrm>
          <a:prstGeom prst="rect">
            <a:avLst/>
          </a:prstGeom>
          <a:noFill/>
        </p:spPr>
        <p:txBody>
          <a:bodyPr wrap="none" rtlCol="0">
            <a:spAutoFit/>
          </a:bodyPr>
          <a:lstStyle/>
          <a:p>
            <a:r>
              <a:rPr lang="en-US" sz="1200" b="1" dirty="0" smtClean="0"/>
              <a:t>F4</a:t>
            </a:r>
            <a:endParaRPr lang="en-US" sz="1200" b="1" dirty="0"/>
          </a:p>
        </p:txBody>
      </p:sp>
      <p:cxnSp>
        <p:nvCxnSpPr>
          <p:cNvPr id="23" name="Straight Arrow Connector 22"/>
          <p:cNvCxnSpPr/>
          <p:nvPr/>
        </p:nvCxnSpPr>
        <p:spPr>
          <a:xfrm>
            <a:off x="8694600" y="2021840"/>
            <a:ext cx="213360" cy="0"/>
          </a:xfrm>
          <a:prstGeom prst="straightConnector1">
            <a:avLst/>
          </a:prstGeom>
          <a:ln w="38100" cmpd="sng">
            <a:solidFill>
              <a:schemeClr val="tx1"/>
            </a:solidFill>
            <a:headEnd type="none"/>
            <a:tailEnd type="triangle" w="med" len="med"/>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8829834" y="1879600"/>
            <a:ext cx="364252" cy="276999"/>
          </a:xfrm>
          <a:prstGeom prst="rect">
            <a:avLst/>
          </a:prstGeom>
          <a:noFill/>
        </p:spPr>
        <p:txBody>
          <a:bodyPr wrap="none" rtlCol="0">
            <a:spAutoFit/>
          </a:bodyPr>
          <a:lstStyle/>
          <a:p>
            <a:r>
              <a:rPr lang="en-US" sz="1200" b="1" dirty="0" smtClean="0"/>
              <a:t>F5</a:t>
            </a:r>
            <a:endParaRPr lang="en-US" sz="1200" b="1" dirty="0"/>
          </a:p>
        </p:txBody>
      </p:sp>
    </p:spTree>
    <p:extLst>
      <p:ext uri="{BB962C8B-B14F-4D97-AF65-F5344CB8AC3E}">
        <p14:creationId xmlns:p14="http://schemas.microsoft.com/office/powerpoint/2010/main" val="86460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65"/>
          <p:cNvSpPr txBox="1">
            <a:spLocks noChangeArrowheads="1"/>
          </p:cNvSpPr>
          <p:nvPr/>
        </p:nvSpPr>
        <p:spPr bwMode="auto">
          <a:xfrm>
            <a:off x="448355" y="1560294"/>
            <a:ext cx="22531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r>
              <a:rPr lang="en-US" sz="1800" dirty="0" err="1" smtClean="0">
                <a:cs typeface="Arial" charset="0"/>
              </a:rPr>
              <a:t>Labyrinthe</a:t>
            </a:r>
            <a:r>
              <a:rPr lang="en-US" sz="1800" dirty="0" smtClean="0">
                <a:cs typeface="Arial" charset="0"/>
              </a:rPr>
              <a:t> en </a:t>
            </a:r>
            <a:r>
              <a:rPr lang="en-US" sz="1800" dirty="0" err="1" smtClean="0">
                <a:cs typeface="Arial" charset="0"/>
              </a:rPr>
              <a:t>croix</a:t>
            </a:r>
            <a:endParaRPr lang="en-US" sz="1800" dirty="0">
              <a:cs typeface="Arial" charset="0"/>
            </a:endParaRPr>
          </a:p>
        </p:txBody>
      </p:sp>
      <p:sp>
        <p:nvSpPr>
          <p:cNvPr id="18" name="TextBox 27"/>
          <p:cNvSpPr txBox="1">
            <a:spLocks noChangeArrowheads="1"/>
          </p:cNvSpPr>
          <p:nvPr/>
        </p:nvSpPr>
        <p:spPr bwMode="auto">
          <a:xfrm>
            <a:off x="1598889" y="6584262"/>
            <a:ext cx="74770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r>
              <a:rPr lang="en-US" sz="1000" dirty="0">
                <a:cs typeface="Arial" charset="0"/>
              </a:rPr>
              <a:t>Franklin et al. 2010 </a:t>
            </a:r>
            <a:r>
              <a:rPr lang="en-US" sz="1000" dirty="0" err="1">
                <a:cs typeface="Arial" charset="0"/>
              </a:rPr>
              <a:t>Biol</a:t>
            </a:r>
            <a:r>
              <a:rPr lang="en-US" sz="1000" dirty="0">
                <a:cs typeface="Arial" charset="0"/>
              </a:rPr>
              <a:t> Psych </a:t>
            </a:r>
            <a:r>
              <a:rPr lang="en-US" sz="1000" dirty="0" smtClean="0">
                <a:cs typeface="Arial" charset="0"/>
              </a:rPr>
              <a:t>68:408, </a:t>
            </a:r>
            <a:r>
              <a:rPr lang="en-US" sz="1000" dirty="0" err="1" smtClean="0">
                <a:cs typeface="Arial" charset="0"/>
              </a:rPr>
              <a:t>Gapp</a:t>
            </a:r>
            <a:r>
              <a:rPr lang="en-US" sz="1000" dirty="0" smtClean="0">
                <a:cs typeface="Arial" charset="0"/>
              </a:rPr>
              <a:t> et al 2014 Nat. </a:t>
            </a:r>
            <a:r>
              <a:rPr lang="en-US" sz="1000" dirty="0" err="1" smtClean="0">
                <a:cs typeface="Arial" charset="0"/>
              </a:rPr>
              <a:t>Neurosci</a:t>
            </a:r>
            <a:r>
              <a:rPr lang="en-US" sz="1000" dirty="0" smtClean="0">
                <a:cs typeface="Arial" charset="0"/>
              </a:rPr>
              <a:t> 17:667, van </a:t>
            </a:r>
            <a:r>
              <a:rPr lang="en-US" sz="1000" dirty="0" err="1" smtClean="0">
                <a:cs typeface="Arial" charset="0"/>
              </a:rPr>
              <a:t>Steenwyck</a:t>
            </a:r>
            <a:r>
              <a:rPr lang="en-US" sz="1000" dirty="0" smtClean="0">
                <a:cs typeface="Arial" charset="0"/>
              </a:rPr>
              <a:t> et al 2018 Environ. </a:t>
            </a:r>
            <a:r>
              <a:rPr lang="en-US" sz="1000" dirty="0" err="1" smtClean="0">
                <a:cs typeface="Arial" charset="0"/>
              </a:rPr>
              <a:t>Epi</a:t>
            </a:r>
            <a:r>
              <a:rPr lang="en-US" sz="1000" dirty="0" smtClean="0">
                <a:cs typeface="Arial" charset="0"/>
              </a:rPr>
              <a:t> </a:t>
            </a:r>
            <a:r>
              <a:rPr lang="en-US" sz="1000" dirty="0">
                <a:cs typeface="Arial" charset="0"/>
              </a:rPr>
              <a:t>4</a:t>
            </a:r>
            <a:r>
              <a:rPr lang="en-US" sz="1000" dirty="0" smtClean="0">
                <a:cs typeface="Arial" charset="0"/>
              </a:rPr>
              <a:t>:023 </a:t>
            </a:r>
            <a:endParaRPr lang="en-US" sz="1000" dirty="0">
              <a:cs typeface="Arial" charset="0"/>
            </a:endParaRPr>
          </a:p>
        </p:txBody>
      </p:sp>
      <p:sp>
        <p:nvSpPr>
          <p:cNvPr id="7" name="Rectangle 6"/>
          <p:cNvSpPr/>
          <p:nvPr/>
        </p:nvSpPr>
        <p:spPr>
          <a:xfrm>
            <a:off x="3594688" y="3764953"/>
            <a:ext cx="2324625" cy="3855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862" y="963356"/>
            <a:ext cx="2814166" cy="187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2953311" y="3565806"/>
            <a:ext cx="2324625" cy="3855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8"/>
          <p:cNvSpPr txBox="1">
            <a:spLocks/>
          </p:cNvSpPr>
          <p:nvPr/>
        </p:nvSpPr>
        <p:spPr bwMode="auto">
          <a:xfrm>
            <a:off x="168191" y="-323478"/>
            <a:ext cx="9008653" cy="1252728"/>
          </a:xfrm>
          <a:prstGeom prst="rect">
            <a:avLst/>
          </a:prstGeom>
          <a:noFill/>
          <a:ln w="9525">
            <a:noFill/>
            <a:miter lim="800000"/>
            <a:headEnd/>
            <a:tailEnd/>
          </a:ln>
        </p:spPr>
        <p:txBody>
          <a:bodyPr rIns="45720" anchor="ctr">
            <a:normAutofit/>
            <a:scene3d>
              <a:camera prst="orthographicFront"/>
              <a:lightRig rig="threePt" dir="t">
                <a:rot lat="0" lon="0" rev="4800000"/>
              </a:lightRig>
            </a:scene3d>
            <a:sp3d prstMaterial="matte">
              <a:bevelT w="50800" h="10160"/>
            </a:sp3d>
          </a:bodyPr>
          <a:lstStyle/>
          <a:p>
            <a:pPr eaLnBrk="0" hangingPunct="0">
              <a:defRPr/>
            </a:pPr>
            <a:r>
              <a:rPr lang="en-US" sz="2400" kern="0" dirty="0">
                <a:solidFill>
                  <a:srgbClr val="0000FF"/>
                </a:solidFill>
                <a:latin typeface="Arial"/>
                <a:ea typeface="ＭＳ Ｐゴシック" pitchFamily="-108" charset="-128"/>
                <a:cs typeface="Arial"/>
              </a:rPr>
              <a:t>MSUS </a:t>
            </a:r>
            <a:r>
              <a:rPr lang="en-US" sz="2400" kern="0" dirty="0" err="1" smtClean="0">
                <a:solidFill>
                  <a:srgbClr val="0000FF"/>
                </a:solidFill>
                <a:latin typeface="Arial"/>
                <a:ea typeface="ＭＳ Ｐゴシック" pitchFamily="-108" charset="-128"/>
                <a:cs typeface="Arial"/>
              </a:rPr>
              <a:t>augmente</a:t>
            </a:r>
            <a:r>
              <a:rPr lang="en-US" sz="2400" kern="0" dirty="0" smtClean="0">
                <a:solidFill>
                  <a:srgbClr val="0000FF"/>
                </a:solidFill>
                <a:latin typeface="Arial"/>
                <a:ea typeface="ＭＳ Ｐゴシック" pitchFamily="-108" charset="-128"/>
                <a:cs typeface="Arial"/>
              </a:rPr>
              <a:t> les </a:t>
            </a:r>
            <a:r>
              <a:rPr lang="en-US" sz="2400" kern="0" dirty="0" err="1">
                <a:solidFill>
                  <a:srgbClr val="0000FF"/>
                </a:solidFill>
                <a:latin typeface="Arial"/>
                <a:ea typeface="ＭＳ Ｐゴシック" pitchFamily="-108" charset="-128"/>
                <a:cs typeface="Arial"/>
              </a:rPr>
              <a:t>comportements</a:t>
            </a:r>
            <a:r>
              <a:rPr lang="en-US" sz="2400" kern="0" dirty="0">
                <a:solidFill>
                  <a:srgbClr val="0000FF"/>
                </a:solidFill>
                <a:latin typeface="Arial"/>
                <a:ea typeface="ＭＳ Ｐゴシック" pitchFamily="-108" charset="-128"/>
                <a:cs typeface="Arial"/>
              </a:rPr>
              <a:t> </a:t>
            </a:r>
            <a:r>
              <a:rPr lang="en-US" sz="2400" kern="0" dirty="0" err="1" smtClean="0">
                <a:solidFill>
                  <a:srgbClr val="0000FF"/>
                </a:solidFill>
                <a:latin typeface="Arial"/>
                <a:ea typeface="ＭＳ Ｐゴシック" pitchFamily="-108" charset="-128"/>
                <a:cs typeface="Arial"/>
              </a:rPr>
              <a:t>à</a:t>
            </a:r>
            <a:r>
              <a:rPr lang="en-US" sz="2400" kern="0" dirty="0" smtClean="0">
                <a:solidFill>
                  <a:srgbClr val="0000FF"/>
                </a:solidFill>
                <a:latin typeface="Arial"/>
                <a:ea typeface="ＭＳ Ｐゴシック" pitchFamily="-108" charset="-128"/>
                <a:cs typeface="Arial"/>
              </a:rPr>
              <a:t> </a:t>
            </a:r>
            <a:r>
              <a:rPr lang="en-US" sz="2400" kern="0" dirty="0" err="1" smtClean="0">
                <a:solidFill>
                  <a:srgbClr val="0000FF"/>
                </a:solidFill>
                <a:latin typeface="Arial"/>
                <a:ea typeface="ＭＳ Ｐゴシック" pitchFamily="-108" charset="-128"/>
                <a:cs typeface="Arial"/>
              </a:rPr>
              <a:t>risque</a:t>
            </a:r>
            <a:r>
              <a:rPr lang="en-US" sz="2400" kern="0" dirty="0" smtClean="0">
                <a:solidFill>
                  <a:srgbClr val="0000FF"/>
                </a:solidFill>
                <a:latin typeface="Arial"/>
                <a:ea typeface="ＭＳ Ｐゴシック" pitchFamily="-108" charset="-128"/>
                <a:cs typeface="Arial"/>
              </a:rPr>
              <a:t> </a:t>
            </a:r>
            <a:r>
              <a:rPr lang="en-US" sz="2400" kern="0" dirty="0" err="1">
                <a:solidFill>
                  <a:srgbClr val="0000FF"/>
                </a:solidFill>
                <a:latin typeface="Arial"/>
                <a:ea typeface="ＭＳ Ｐゴシック" pitchFamily="-108" charset="-128"/>
                <a:cs typeface="Arial"/>
              </a:rPr>
              <a:t>sur</a:t>
            </a:r>
            <a:r>
              <a:rPr lang="en-US" sz="2400" kern="0" dirty="0">
                <a:solidFill>
                  <a:srgbClr val="0000FF"/>
                </a:solidFill>
                <a:latin typeface="Arial"/>
                <a:ea typeface="ＭＳ Ｐゴシック" pitchFamily="-108" charset="-128"/>
                <a:cs typeface="Arial"/>
              </a:rPr>
              <a:t> </a:t>
            </a:r>
            <a:r>
              <a:rPr lang="en-US" sz="2400" kern="0" dirty="0">
                <a:solidFill>
                  <a:srgbClr val="0000FF"/>
                </a:solidFill>
                <a:latin typeface="Arial"/>
                <a:ea typeface="ＭＳ Ｐゴシック" pitchFamily="-108" charset="-128"/>
                <a:cs typeface="Arial"/>
              </a:rPr>
              <a:t>5</a:t>
            </a:r>
            <a:r>
              <a:rPr lang="en-US" sz="2400" kern="0" dirty="0" smtClean="0">
                <a:solidFill>
                  <a:srgbClr val="0000FF"/>
                </a:solidFill>
                <a:latin typeface="Arial"/>
                <a:ea typeface="ＭＳ Ｐゴシック" pitchFamily="-108" charset="-128"/>
                <a:cs typeface="Arial"/>
              </a:rPr>
              <a:t> </a:t>
            </a:r>
            <a:r>
              <a:rPr lang="en-US" sz="2400" kern="0" dirty="0" err="1">
                <a:solidFill>
                  <a:srgbClr val="0000FF"/>
                </a:solidFill>
                <a:latin typeface="Arial"/>
                <a:ea typeface="ＭＳ Ｐゴシック" pitchFamily="-108" charset="-128"/>
                <a:cs typeface="Arial"/>
              </a:rPr>
              <a:t>générations</a:t>
            </a:r>
            <a:endParaRPr lang="en-US" sz="2400" kern="0" dirty="0">
              <a:solidFill>
                <a:srgbClr val="0000FF"/>
              </a:solidFill>
              <a:latin typeface="Arial"/>
              <a:ea typeface="ＭＳ Ｐゴシック" pitchFamily="-108" charset="-128"/>
              <a:cs typeface="Arial"/>
            </a:endParaRPr>
          </a:p>
        </p:txBody>
      </p:sp>
      <p:sp>
        <p:nvSpPr>
          <p:cNvPr id="20" name="TextBox 65"/>
          <p:cNvSpPr txBox="1">
            <a:spLocks noChangeArrowheads="1"/>
          </p:cNvSpPr>
          <p:nvPr/>
        </p:nvSpPr>
        <p:spPr bwMode="auto">
          <a:xfrm rot="16200000">
            <a:off x="385327" y="4438972"/>
            <a:ext cx="300843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r>
              <a:rPr lang="en-US" sz="1600" dirty="0" smtClean="0">
                <a:cs typeface="Arial" charset="0"/>
              </a:rPr>
              <a:t>Temps de </a:t>
            </a:r>
            <a:r>
              <a:rPr lang="en-US" sz="1600" dirty="0" err="1" smtClean="0">
                <a:cs typeface="Arial" charset="0"/>
              </a:rPr>
              <a:t>latence</a:t>
            </a:r>
            <a:r>
              <a:rPr lang="en-US" sz="1600" dirty="0" smtClean="0">
                <a:cs typeface="Arial" charset="0"/>
              </a:rPr>
              <a:t> </a:t>
            </a:r>
            <a:r>
              <a:rPr lang="en-US" sz="1600" dirty="0" err="1" smtClean="0">
                <a:cs typeface="Arial" charset="0"/>
              </a:rPr>
              <a:t>d’entrée</a:t>
            </a:r>
            <a:r>
              <a:rPr lang="en-US" sz="1600" dirty="0" smtClean="0">
                <a:cs typeface="Arial" charset="0"/>
              </a:rPr>
              <a:t> </a:t>
            </a:r>
            <a:r>
              <a:rPr lang="en-US" sz="1600" dirty="0" err="1" smtClean="0">
                <a:cs typeface="Arial" charset="0"/>
              </a:rPr>
              <a:t>dans</a:t>
            </a:r>
            <a:r>
              <a:rPr lang="en-US" sz="1600" dirty="0" smtClean="0">
                <a:cs typeface="Arial" charset="0"/>
              </a:rPr>
              <a:t> un bras </a:t>
            </a:r>
            <a:r>
              <a:rPr lang="en-US" sz="1600" dirty="0" err="1" smtClean="0">
                <a:cs typeface="Arial" charset="0"/>
              </a:rPr>
              <a:t>ouvert</a:t>
            </a:r>
            <a:r>
              <a:rPr lang="en-US" sz="1600" dirty="0" smtClean="0">
                <a:cs typeface="Arial" charset="0"/>
              </a:rPr>
              <a:t> (sec)</a:t>
            </a:r>
            <a:endParaRPr lang="en-US" sz="1600" dirty="0">
              <a:cs typeface="Arial" charset="0"/>
            </a:endParaRPr>
          </a:p>
        </p:txBody>
      </p:sp>
      <p:pic>
        <p:nvPicPr>
          <p:cNvPr id="32" name="Picture 31">
            <a:extLst>
              <a:ext uri="{FF2B5EF4-FFF2-40B4-BE49-F238E27FC236}">
                <a16:creationId xmlns="" xmlns:a16="http://schemas.microsoft.com/office/drawing/2014/main" xmlns:lc="http://schemas.openxmlformats.org/drawingml/2006/lockedCanvas" id="{2B19F884-AA0B-6B4C-BFEF-2A98DEC1104F}"/>
              </a:ext>
            </a:extLst>
          </p:cNvPr>
          <p:cNvPicPr>
            <a:picLocks noChangeAspect="1"/>
          </p:cNvPicPr>
          <p:nvPr/>
        </p:nvPicPr>
        <p:blipFill rotWithShape="1">
          <a:blip r:embed="rId4"/>
          <a:srcRect l="13816"/>
          <a:stretch/>
        </p:blipFill>
        <p:spPr>
          <a:xfrm>
            <a:off x="2178576" y="3150512"/>
            <a:ext cx="4271681" cy="3291839"/>
          </a:xfrm>
          <a:prstGeom prst="rect">
            <a:avLst/>
          </a:prstGeom>
        </p:spPr>
      </p:pic>
      <p:sp>
        <p:nvSpPr>
          <p:cNvPr id="33" name="TextBox 32"/>
          <p:cNvSpPr txBox="1"/>
          <p:nvPr/>
        </p:nvSpPr>
        <p:spPr>
          <a:xfrm>
            <a:off x="4120308" y="6306733"/>
            <a:ext cx="754934" cy="338554"/>
          </a:xfrm>
          <a:prstGeom prst="rect">
            <a:avLst/>
          </a:prstGeom>
          <a:noFill/>
        </p:spPr>
        <p:txBody>
          <a:bodyPr wrap="none" rtlCol="0">
            <a:spAutoFit/>
          </a:bodyPr>
          <a:lstStyle/>
          <a:p>
            <a:r>
              <a:rPr lang="en-US" sz="1600" b="1" dirty="0" smtClean="0"/>
              <a:t>Males</a:t>
            </a:r>
            <a:endParaRPr lang="en-US" sz="1600" b="1" dirty="0"/>
          </a:p>
        </p:txBody>
      </p:sp>
      <p:pic>
        <p:nvPicPr>
          <p:cNvPr id="34" name="Picture 33">
            <a:extLst>
              <a:ext uri="{FF2B5EF4-FFF2-40B4-BE49-F238E27FC236}">
                <a16:creationId xmlns="" xmlns:a16="http://schemas.microsoft.com/office/drawing/2014/main" id="{67DE003C-7EDA-5A42-A4A8-F3DD8A596DE9}"/>
              </a:ext>
            </a:extLst>
          </p:cNvPr>
          <p:cNvPicPr>
            <a:picLocks noChangeAspect="1"/>
          </p:cNvPicPr>
          <p:nvPr/>
        </p:nvPicPr>
        <p:blipFill rotWithShape="1">
          <a:blip r:embed="rId5"/>
          <a:srcRect l="34741" t="13744" b="4759"/>
          <a:stretch/>
        </p:blipFill>
        <p:spPr>
          <a:xfrm>
            <a:off x="6003524" y="4537504"/>
            <a:ext cx="732163" cy="1444422"/>
          </a:xfrm>
          <a:prstGeom prst="rect">
            <a:avLst/>
          </a:prstGeom>
        </p:spPr>
      </p:pic>
      <p:pic>
        <p:nvPicPr>
          <p:cNvPr id="35" name="Picture 34">
            <a:extLst>
              <a:ext uri="{FF2B5EF4-FFF2-40B4-BE49-F238E27FC236}">
                <a16:creationId xmlns:a16="http://schemas.microsoft.com/office/drawing/2014/main" xmlns="" id="{269E78B1-8484-5840-BE09-5140B080D040}"/>
              </a:ext>
            </a:extLst>
          </p:cNvPr>
          <p:cNvPicPr>
            <a:picLocks noChangeAspect="1"/>
          </p:cNvPicPr>
          <p:nvPr/>
        </p:nvPicPr>
        <p:blipFill rotWithShape="1">
          <a:blip r:embed="rId6"/>
          <a:srcRect l="48373" t="9522" r="36986" b="74685"/>
          <a:stretch/>
        </p:blipFill>
        <p:spPr>
          <a:xfrm>
            <a:off x="6978619" y="3127275"/>
            <a:ext cx="1260039" cy="722670"/>
          </a:xfrm>
          <a:prstGeom prst="rect">
            <a:avLst/>
          </a:prstGeom>
        </p:spPr>
      </p:pic>
      <p:sp>
        <p:nvSpPr>
          <p:cNvPr id="36" name="TextBox 35"/>
          <p:cNvSpPr txBox="1"/>
          <p:nvPr/>
        </p:nvSpPr>
        <p:spPr>
          <a:xfrm>
            <a:off x="5996127" y="6036567"/>
            <a:ext cx="424115" cy="338554"/>
          </a:xfrm>
          <a:prstGeom prst="rect">
            <a:avLst/>
          </a:prstGeom>
          <a:noFill/>
        </p:spPr>
        <p:txBody>
          <a:bodyPr wrap="none" rtlCol="0">
            <a:spAutoFit/>
          </a:bodyPr>
          <a:lstStyle/>
          <a:p>
            <a:r>
              <a:rPr lang="en-US" sz="1600" b="1" dirty="0" smtClean="0"/>
              <a:t>F6</a:t>
            </a:r>
            <a:endParaRPr lang="en-US" sz="1600" b="1" dirty="0"/>
          </a:p>
        </p:txBody>
      </p:sp>
      <p:cxnSp>
        <p:nvCxnSpPr>
          <p:cNvPr id="37" name="Straight Connector 36"/>
          <p:cNvCxnSpPr/>
          <p:nvPr/>
        </p:nvCxnSpPr>
        <p:spPr>
          <a:xfrm>
            <a:off x="5916294" y="6059683"/>
            <a:ext cx="900632"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958449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65"/>
          <p:cNvSpPr txBox="1">
            <a:spLocks noChangeArrowheads="1"/>
          </p:cNvSpPr>
          <p:nvPr/>
        </p:nvSpPr>
        <p:spPr bwMode="auto">
          <a:xfrm>
            <a:off x="309563" y="774700"/>
            <a:ext cx="187483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r>
              <a:rPr lang="en-US" sz="1600" dirty="0" smtClean="0">
                <a:cs typeface="Arial" charset="0"/>
              </a:rPr>
              <a:t>Test de </a:t>
            </a:r>
            <a:r>
              <a:rPr lang="en-US" sz="1600" dirty="0" err="1" smtClean="0">
                <a:cs typeface="Arial" charset="0"/>
              </a:rPr>
              <a:t>nage</a:t>
            </a:r>
            <a:r>
              <a:rPr lang="en-US" sz="1600" dirty="0" smtClean="0">
                <a:cs typeface="Arial" charset="0"/>
              </a:rPr>
              <a:t> </a:t>
            </a:r>
            <a:r>
              <a:rPr lang="en-US" sz="1600" dirty="0" err="1" smtClean="0">
                <a:cs typeface="Arial" charset="0"/>
              </a:rPr>
              <a:t>forçée</a:t>
            </a:r>
            <a:endParaRPr lang="en-US" sz="1600" dirty="0">
              <a:cs typeface="Arial" charset="0"/>
            </a:endParaRPr>
          </a:p>
        </p:txBody>
      </p:sp>
      <p:pic>
        <p:nvPicPr>
          <p:cNvPr id="28680" name="Picture 1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5813" y="1462046"/>
            <a:ext cx="966787" cy="1373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orsolt_Swimm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025056" y="1092808"/>
            <a:ext cx="2181944" cy="1739390"/>
          </a:xfrm>
          <a:prstGeom prst="rect">
            <a:avLst/>
          </a:prstGeom>
        </p:spPr>
      </p:pic>
      <p:pic>
        <p:nvPicPr>
          <p:cNvPr id="20" name="Porsolt_Floating.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5983954" y="1104102"/>
            <a:ext cx="2220246" cy="1723658"/>
          </a:xfrm>
          <a:prstGeom prst="rect">
            <a:avLst/>
          </a:prstGeom>
        </p:spPr>
      </p:pic>
      <p:sp>
        <p:nvSpPr>
          <p:cNvPr id="24" name="Title 8"/>
          <p:cNvSpPr txBox="1">
            <a:spLocks/>
          </p:cNvSpPr>
          <p:nvPr/>
        </p:nvSpPr>
        <p:spPr bwMode="auto">
          <a:xfrm>
            <a:off x="1128432" y="-332232"/>
            <a:ext cx="8201043" cy="1252728"/>
          </a:xfrm>
          <a:prstGeom prst="rect">
            <a:avLst/>
          </a:prstGeom>
          <a:noFill/>
          <a:ln w="9525">
            <a:noFill/>
            <a:miter lim="800000"/>
            <a:headEnd/>
            <a:tailEnd/>
          </a:ln>
        </p:spPr>
        <p:txBody>
          <a:bodyPr rIns="45720" anchor="ctr">
            <a:normAutofit/>
            <a:scene3d>
              <a:camera prst="orthographicFront"/>
              <a:lightRig rig="threePt" dir="t">
                <a:rot lat="0" lon="0" rev="4800000"/>
              </a:lightRig>
            </a:scene3d>
            <a:sp3d prstMaterial="matte">
              <a:bevelT w="50800" h="10160"/>
            </a:sp3d>
          </a:bodyPr>
          <a:lstStyle/>
          <a:p>
            <a:pPr eaLnBrk="0" hangingPunct="0">
              <a:defRPr/>
            </a:pPr>
            <a:r>
              <a:rPr lang="en-US" sz="2400" kern="0" dirty="0">
                <a:solidFill>
                  <a:srgbClr val="0000FF"/>
                </a:solidFill>
                <a:latin typeface="Arial"/>
                <a:ea typeface="ＭＳ Ｐゴシック" pitchFamily="-108" charset="-128"/>
                <a:cs typeface="Arial"/>
              </a:rPr>
              <a:t>MSUS </a:t>
            </a:r>
            <a:r>
              <a:rPr lang="en-US" sz="2400" kern="0" dirty="0" err="1">
                <a:solidFill>
                  <a:srgbClr val="0000FF"/>
                </a:solidFill>
                <a:latin typeface="Arial"/>
                <a:ea typeface="ＭＳ Ｐゴシック" pitchFamily="-108" charset="-128"/>
                <a:cs typeface="Arial"/>
              </a:rPr>
              <a:t>induit</a:t>
            </a:r>
            <a:r>
              <a:rPr lang="en-US" sz="2400" kern="0" dirty="0">
                <a:solidFill>
                  <a:srgbClr val="0000FF"/>
                </a:solidFill>
                <a:latin typeface="Arial"/>
                <a:ea typeface="ＭＳ Ｐゴシック" pitchFamily="-108" charset="-128"/>
                <a:cs typeface="Arial"/>
              </a:rPr>
              <a:t> un </a:t>
            </a:r>
            <a:r>
              <a:rPr lang="en-US" sz="2400" kern="0" dirty="0" err="1">
                <a:solidFill>
                  <a:srgbClr val="0000FF"/>
                </a:solidFill>
                <a:latin typeface="Arial"/>
                <a:ea typeface="ＭＳ Ｐゴシック" pitchFamily="-108" charset="-128"/>
                <a:cs typeface="Arial"/>
              </a:rPr>
              <a:t>profil</a:t>
            </a:r>
            <a:r>
              <a:rPr lang="en-US" sz="2400" kern="0" dirty="0">
                <a:solidFill>
                  <a:srgbClr val="0000FF"/>
                </a:solidFill>
                <a:latin typeface="Arial"/>
                <a:ea typeface="ＭＳ Ｐゴシック" pitchFamily="-108" charset="-128"/>
                <a:cs typeface="Arial"/>
              </a:rPr>
              <a:t> </a:t>
            </a:r>
            <a:r>
              <a:rPr lang="en-US" sz="2400" kern="0" dirty="0" err="1">
                <a:solidFill>
                  <a:srgbClr val="0000FF"/>
                </a:solidFill>
                <a:latin typeface="Arial"/>
                <a:ea typeface="ＭＳ Ｐゴシック" pitchFamily="-108" charset="-128"/>
                <a:cs typeface="Arial"/>
              </a:rPr>
              <a:t>dépressif</a:t>
            </a:r>
            <a:r>
              <a:rPr lang="en-US" sz="2400" kern="0" dirty="0">
                <a:solidFill>
                  <a:srgbClr val="0000FF"/>
                </a:solidFill>
                <a:latin typeface="Arial"/>
                <a:ea typeface="ＭＳ Ｐゴシック" pitchFamily="-108" charset="-128"/>
                <a:cs typeface="Arial"/>
              </a:rPr>
              <a:t> </a:t>
            </a:r>
            <a:r>
              <a:rPr lang="en-US" sz="2400" kern="0" dirty="0" err="1">
                <a:solidFill>
                  <a:srgbClr val="0000FF"/>
                </a:solidFill>
                <a:latin typeface="Arial"/>
                <a:ea typeface="ＭＳ Ｐゴシック" pitchFamily="-108" charset="-128"/>
                <a:cs typeface="Arial"/>
              </a:rPr>
              <a:t>sur</a:t>
            </a:r>
            <a:r>
              <a:rPr lang="en-US" sz="2400" kern="0" dirty="0">
                <a:solidFill>
                  <a:srgbClr val="0000FF"/>
                </a:solidFill>
                <a:latin typeface="Arial"/>
                <a:ea typeface="ＭＳ Ｐゴシック" pitchFamily="-108" charset="-128"/>
                <a:cs typeface="Arial"/>
              </a:rPr>
              <a:t> 3 </a:t>
            </a:r>
            <a:r>
              <a:rPr lang="en-US" sz="2400" kern="0" dirty="0" err="1">
                <a:solidFill>
                  <a:srgbClr val="0000FF"/>
                </a:solidFill>
                <a:latin typeface="Arial"/>
                <a:ea typeface="ＭＳ Ｐゴシック" pitchFamily="-108" charset="-128"/>
                <a:cs typeface="Arial"/>
              </a:rPr>
              <a:t>générations</a:t>
            </a:r>
            <a:endParaRPr lang="en-US" sz="2400" kern="0" dirty="0">
              <a:solidFill>
                <a:srgbClr val="0000FF"/>
              </a:solidFill>
              <a:latin typeface="Arial"/>
              <a:ea typeface="ＭＳ Ｐゴシック" pitchFamily="-108" charset="-128"/>
              <a:cs typeface="Arial"/>
            </a:endParaRPr>
          </a:p>
        </p:txBody>
      </p:sp>
      <p:sp>
        <p:nvSpPr>
          <p:cNvPr id="30" name="TextBox 65"/>
          <p:cNvSpPr txBox="1">
            <a:spLocks noChangeArrowheads="1"/>
          </p:cNvSpPr>
          <p:nvPr/>
        </p:nvSpPr>
        <p:spPr bwMode="auto">
          <a:xfrm rot="16200000">
            <a:off x="440068" y="4759158"/>
            <a:ext cx="30084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r>
              <a:rPr lang="en-US" sz="1600" dirty="0" smtClean="0">
                <a:cs typeface="Arial" charset="0"/>
              </a:rPr>
              <a:t>Temps passé </a:t>
            </a:r>
            <a:r>
              <a:rPr lang="en-US" sz="1600" dirty="0" err="1" smtClean="0">
                <a:cs typeface="Arial" charset="0"/>
              </a:rPr>
              <a:t>à</a:t>
            </a:r>
            <a:r>
              <a:rPr lang="en-US" sz="1600" dirty="0" smtClean="0">
                <a:cs typeface="Arial" charset="0"/>
              </a:rPr>
              <a:t> </a:t>
            </a:r>
            <a:r>
              <a:rPr lang="en-US" sz="1600" dirty="0" err="1" smtClean="0">
                <a:cs typeface="Arial" charset="0"/>
              </a:rPr>
              <a:t>flotter</a:t>
            </a:r>
            <a:r>
              <a:rPr lang="en-US" sz="1600" dirty="0" smtClean="0">
                <a:cs typeface="Arial" charset="0"/>
              </a:rPr>
              <a:t> (sec)</a:t>
            </a:r>
            <a:endParaRPr lang="en-US" sz="1600" dirty="0">
              <a:cs typeface="Arial" charset="0"/>
            </a:endParaRPr>
          </a:p>
        </p:txBody>
      </p:sp>
      <p:pic>
        <p:nvPicPr>
          <p:cNvPr id="21" name="Picture 20">
            <a:extLst>
              <a:ext uri="{FF2B5EF4-FFF2-40B4-BE49-F238E27FC236}">
                <a16:creationId xmlns="" xmlns:a16="http://schemas.microsoft.com/office/drawing/2014/main" id="{C4916A28-7DEB-CE49-B43B-85752A5DBAAB}"/>
              </a:ext>
            </a:extLst>
          </p:cNvPr>
          <p:cNvPicPr>
            <a:picLocks noChangeAspect="1"/>
          </p:cNvPicPr>
          <p:nvPr/>
        </p:nvPicPr>
        <p:blipFill rotWithShape="1">
          <a:blip r:embed="rId10"/>
          <a:srcRect l="6456"/>
          <a:stretch/>
        </p:blipFill>
        <p:spPr>
          <a:xfrm>
            <a:off x="2123838" y="3180879"/>
            <a:ext cx="4990289" cy="3264749"/>
          </a:xfrm>
          <a:prstGeom prst="rect">
            <a:avLst/>
          </a:prstGeom>
        </p:spPr>
      </p:pic>
      <p:pic>
        <p:nvPicPr>
          <p:cNvPr id="22" name="Picture 21">
            <a:extLst>
              <a:ext uri="{FF2B5EF4-FFF2-40B4-BE49-F238E27FC236}">
                <a16:creationId xmlns="" xmlns:a16="http://schemas.microsoft.com/office/drawing/2014/main" id="{269E78B1-8484-5840-BE09-5140B080D040}"/>
              </a:ext>
            </a:extLst>
          </p:cNvPr>
          <p:cNvPicPr>
            <a:picLocks noChangeAspect="1"/>
          </p:cNvPicPr>
          <p:nvPr/>
        </p:nvPicPr>
        <p:blipFill rotWithShape="1">
          <a:blip r:embed="rId11"/>
          <a:srcRect l="48373" t="9522" r="36986" b="74685"/>
          <a:stretch/>
        </p:blipFill>
        <p:spPr>
          <a:xfrm>
            <a:off x="7215321" y="3062330"/>
            <a:ext cx="1260039" cy="722670"/>
          </a:xfrm>
          <a:prstGeom prst="rect">
            <a:avLst/>
          </a:prstGeom>
        </p:spPr>
      </p:pic>
      <p:sp>
        <p:nvSpPr>
          <p:cNvPr id="23" name="TextBox 27"/>
          <p:cNvSpPr txBox="1">
            <a:spLocks noChangeArrowheads="1"/>
          </p:cNvSpPr>
          <p:nvPr/>
        </p:nvSpPr>
        <p:spPr bwMode="auto">
          <a:xfrm>
            <a:off x="1598889" y="6584262"/>
            <a:ext cx="74770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eaLnBrk="1" hangingPunct="1"/>
            <a:r>
              <a:rPr lang="en-US" sz="1000" dirty="0">
                <a:cs typeface="Arial" charset="0"/>
              </a:rPr>
              <a:t>Franklin et al. 2010 </a:t>
            </a:r>
            <a:r>
              <a:rPr lang="en-US" sz="1000" dirty="0" err="1">
                <a:cs typeface="Arial" charset="0"/>
              </a:rPr>
              <a:t>Biol</a:t>
            </a:r>
            <a:r>
              <a:rPr lang="en-US" sz="1000" dirty="0">
                <a:cs typeface="Arial" charset="0"/>
              </a:rPr>
              <a:t> Psych </a:t>
            </a:r>
            <a:r>
              <a:rPr lang="en-US" sz="1000" dirty="0" smtClean="0">
                <a:cs typeface="Arial" charset="0"/>
              </a:rPr>
              <a:t>68:408, </a:t>
            </a:r>
            <a:r>
              <a:rPr lang="en-US" sz="1000" dirty="0" err="1" smtClean="0">
                <a:cs typeface="Arial" charset="0"/>
              </a:rPr>
              <a:t>Gapp</a:t>
            </a:r>
            <a:r>
              <a:rPr lang="en-US" sz="1000" dirty="0" smtClean="0">
                <a:cs typeface="Arial" charset="0"/>
              </a:rPr>
              <a:t> et al 2014 Nat. </a:t>
            </a:r>
            <a:r>
              <a:rPr lang="en-US" sz="1000" dirty="0" err="1" smtClean="0">
                <a:cs typeface="Arial" charset="0"/>
              </a:rPr>
              <a:t>Neurosci</a:t>
            </a:r>
            <a:r>
              <a:rPr lang="en-US" sz="1000" dirty="0" smtClean="0">
                <a:cs typeface="Arial" charset="0"/>
              </a:rPr>
              <a:t> 17:667, van </a:t>
            </a:r>
            <a:r>
              <a:rPr lang="en-US" sz="1000" dirty="0" err="1" smtClean="0">
                <a:cs typeface="Arial" charset="0"/>
              </a:rPr>
              <a:t>Steenwyck</a:t>
            </a:r>
            <a:r>
              <a:rPr lang="en-US" sz="1000" dirty="0" smtClean="0">
                <a:cs typeface="Arial" charset="0"/>
              </a:rPr>
              <a:t> et al 2018 Environ. </a:t>
            </a:r>
            <a:r>
              <a:rPr lang="en-US" sz="1000" dirty="0" err="1" smtClean="0">
                <a:cs typeface="Arial" charset="0"/>
              </a:rPr>
              <a:t>Epi</a:t>
            </a:r>
            <a:r>
              <a:rPr lang="en-US" sz="1000" dirty="0" smtClean="0">
                <a:cs typeface="Arial" charset="0"/>
              </a:rPr>
              <a:t> </a:t>
            </a:r>
            <a:r>
              <a:rPr lang="en-US" sz="1000" dirty="0">
                <a:cs typeface="Arial" charset="0"/>
              </a:rPr>
              <a:t>4</a:t>
            </a:r>
            <a:r>
              <a:rPr lang="en-US" sz="1000" dirty="0" smtClean="0">
                <a:cs typeface="Arial" charset="0"/>
              </a:rPr>
              <a:t>:023 </a:t>
            </a:r>
            <a:endParaRPr lang="en-US" sz="1000" dirty="0">
              <a:cs typeface="Arial" charset="0"/>
            </a:endParaRPr>
          </a:p>
        </p:txBody>
      </p:sp>
    </p:spTree>
    <p:extLst>
      <p:ext uri="{BB962C8B-B14F-4D97-AF65-F5344CB8AC3E}">
        <p14:creationId xmlns:p14="http://schemas.microsoft.com/office/powerpoint/2010/main" val="291448662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9"/>
                                        </p:tgtEl>
                                      </p:cBhvr>
                                    </p:cmd>
                                  </p:childTnLst>
                                </p:cTn>
                              </p:par>
                            </p:childTnLst>
                          </p:cTn>
                        </p:par>
                      </p:childTnLst>
                    </p:cTn>
                  </p:par>
                </p:childTnLst>
              </p:cTn>
              <p:nextCondLst>
                <p:cond evt="onClick" delay="0">
                  <p:tgtEl>
                    <p:spTgt spid="19"/>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video>
              <p:cMediaNode vol="80000">
                <p:cTn id="13" fill="hold" display="0">
                  <p:stCondLst>
                    <p:cond delay="indefinite"/>
                  </p:stCondLst>
                </p:cTn>
                <p:tgtEl>
                  <p:spTgt spid="2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8"/>
          <p:cNvSpPr txBox="1">
            <a:spLocks/>
          </p:cNvSpPr>
          <p:nvPr/>
        </p:nvSpPr>
        <p:spPr bwMode="auto">
          <a:xfrm>
            <a:off x="974340" y="-125512"/>
            <a:ext cx="7291115" cy="1252728"/>
          </a:xfrm>
          <a:prstGeom prst="rect">
            <a:avLst/>
          </a:prstGeom>
          <a:noFill/>
          <a:ln w="9525">
            <a:noFill/>
            <a:miter lim="800000"/>
            <a:headEnd/>
            <a:tailEnd/>
          </a:ln>
        </p:spPr>
        <p:txBody>
          <a:bodyPr rIns="45720" anchor="ctr">
            <a:normAutofit/>
            <a:scene3d>
              <a:camera prst="orthographicFront"/>
              <a:lightRig rig="threePt" dir="t">
                <a:rot lat="0" lon="0" rev="4800000"/>
              </a:lightRig>
            </a:scene3d>
            <a:sp3d prstMaterial="matte">
              <a:bevelT w="50800" h="10160"/>
            </a:sp3d>
          </a:bodyPr>
          <a:lstStyle/>
          <a:p>
            <a:pPr algn="ctr" eaLnBrk="0" hangingPunct="0">
              <a:defRPr/>
            </a:pPr>
            <a:r>
              <a:rPr lang="en-US" sz="2400" kern="0" dirty="0" err="1" smtClean="0">
                <a:solidFill>
                  <a:srgbClr val="0000FF"/>
                </a:solidFill>
                <a:latin typeface="Arial"/>
                <a:ea typeface="ＭＳ Ｐゴシック" pitchFamily="-108" charset="-128"/>
                <a:cs typeface="Arial"/>
              </a:rPr>
              <a:t>Problème</a:t>
            </a:r>
            <a:r>
              <a:rPr lang="en-US" sz="2400" kern="0" dirty="0" smtClean="0">
                <a:solidFill>
                  <a:srgbClr val="0000FF"/>
                </a:solidFill>
                <a:latin typeface="Arial"/>
                <a:ea typeface="ＭＳ Ｐゴシック" pitchFamily="-108" charset="-128"/>
                <a:cs typeface="Arial"/>
              </a:rPr>
              <a:t> de </a:t>
            </a:r>
            <a:r>
              <a:rPr lang="en-US" sz="2400" kern="0" dirty="0" err="1" smtClean="0">
                <a:solidFill>
                  <a:srgbClr val="0000FF"/>
                </a:solidFill>
                <a:latin typeface="Arial"/>
                <a:ea typeface="ＭＳ Ｐゴシック" pitchFamily="-108" charset="-128"/>
                <a:cs typeface="Arial"/>
              </a:rPr>
              <a:t>poids</a:t>
            </a:r>
            <a:r>
              <a:rPr lang="en-US" sz="2400" kern="0" dirty="0" smtClean="0">
                <a:solidFill>
                  <a:srgbClr val="0000FF"/>
                </a:solidFill>
                <a:latin typeface="Arial"/>
                <a:ea typeface="ＭＳ Ｐゴシック" pitchFamily="-108" charset="-128"/>
                <a:cs typeface="Arial"/>
              </a:rPr>
              <a:t> et de </a:t>
            </a:r>
            <a:r>
              <a:rPr lang="en-US" sz="2400" kern="0" dirty="0" err="1" smtClean="0">
                <a:solidFill>
                  <a:srgbClr val="0000FF"/>
                </a:solidFill>
                <a:latin typeface="Arial"/>
                <a:ea typeface="ＭＳ Ｐゴシック" pitchFamily="-108" charset="-128"/>
                <a:cs typeface="Arial"/>
              </a:rPr>
              <a:t>métabolisme</a:t>
            </a:r>
            <a:r>
              <a:rPr lang="en-US" sz="2400" kern="0" dirty="0" smtClean="0">
                <a:solidFill>
                  <a:srgbClr val="0000FF"/>
                </a:solidFill>
                <a:latin typeface="Arial"/>
                <a:ea typeface="ＭＳ Ｐゴシック" pitchFamily="-108" charset="-128"/>
                <a:cs typeface="Arial"/>
              </a:rPr>
              <a:t> des </a:t>
            </a:r>
            <a:r>
              <a:rPr lang="en-US" sz="2400" kern="0" dirty="0" err="1" smtClean="0">
                <a:solidFill>
                  <a:srgbClr val="0000FF"/>
                </a:solidFill>
                <a:latin typeface="Arial"/>
                <a:ea typeface="ＭＳ Ｐゴシック" pitchFamily="-108" charset="-128"/>
                <a:cs typeface="Arial"/>
              </a:rPr>
              <a:t>sucres</a:t>
            </a:r>
            <a:r>
              <a:rPr lang="en-US" sz="2400" kern="0" dirty="0" smtClean="0">
                <a:solidFill>
                  <a:srgbClr val="0000FF"/>
                </a:solidFill>
                <a:latin typeface="Arial"/>
                <a:ea typeface="ＭＳ Ｐゴシック" pitchFamily="-108" charset="-128"/>
                <a:cs typeface="Arial"/>
              </a:rPr>
              <a:t> et des </a:t>
            </a:r>
            <a:r>
              <a:rPr lang="en-US" sz="2400" kern="0" dirty="0" err="1" smtClean="0">
                <a:solidFill>
                  <a:srgbClr val="0000FF"/>
                </a:solidFill>
                <a:latin typeface="Arial"/>
                <a:ea typeface="ＭＳ Ｐゴシック" pitchFamily="-108" charset="-128"/>
                <a:cs typeface="Arial"/>
              </a:rPr>
              <a:t>lipides</a:t>
            </a:r>
            <a:r>
              <a:rPr lang="en-US" sz="2400" kern="0" dirty="0" smtClean="0">
                <a:solidFill>
                  <a:srgbClr val="0000FF"/>
                </a:solidFill>
                <a:latin typeface="Arial"/>
                <a:ea typeface="ＭＳ Ｐゴシック" pitchFamily="-108" charset="-128"/>
                <a:cs typeface="Arial"/>
              </a:rPr>
              <a:t> </a:t>
            </a:r>
            <a:r>
              <a:rPr lang="en-US" sz="2400" kern="0" dirty="0" err="1" smtClean="0">
                <a:solidFill>
                  <a:srgbClr val="0000FF"/>
                </a:solidFill>
                <a:latin typeface="Arial"/>
                <a:ea typeface="ＭＳ Ｐゴシック" pitchFamily="-108" charset="-128"/>
                <a:cs typeface="Arial"/>
              </a:rPr>
              <a:t>sur</a:t>
            </a:r>
            <a:r>
              <a:rPr lang="en-US" sz="2400" kern="0" dirty="0" smtClean="0">
                <a:solidFill>
                  <a:srgbClr val="0000FF"/>
                </a:solidFill>
                <a:latin typeface="Arial"/>
                <a:ea typeface="ＭＳ Ｐゴシック" pitchFamily="-108" charset="-128"/>
                <a:cs typeface="Arial"/>
              </a:rPr>
              <a:t> </a:t>
            </a:r>
            <a:r>
              <a:rPr lang="en-US" sz="2400" kern="0" dirty="0" err="1" smtClean="0">
                <a:solidFill>
                  <a:srgbClr val="0000FF"/>
                </a:solidFill>
                <a:latin typeface="Arial"/>
                <a:ea typeface="ＭＳ Ｐゴシック" pitchFamily="-108" charset="-128"/>
                <a:cs typeface="Arial"/>
              </a:rPr>
              <a:t>plusieurs</a:t>
            </a:r>
            <a:r>
              <a:rPr lang="en-US" sz="2400" kern="0" dirty="0" smtClean="0">
                <a:solidFill>
                  <a:srgbClr val="0000FF"/>
                </a:solidFill>
                <a:latin typeface="Arial"/>
                <a:ea typeface="ＭＳ Ｐゴシック" pitchFamily="-108" charset="-128"/>
                <a:cs typeface="Arial"/>
              </a:rPr>
              <a:t> </a:t>
            </a:r>
            <a:r>
              <a:rPr lang="en-US" sz="2400" kern="0" dirty="0" err="1" smtClean="0">
                <a:solidFill>
                  <a:srgbClr val="0000FF"/>
                </a:solidFill>
                <a:latin typeface="Arial"/>
                <a:ea typeface="ＭＳ Ｐゴシック" pitchFamily="-108" charset="-128"/>
                <a:cs typeface="Arial"/>
              </a:rPr>
              <a:t>générations</a:t>
            </a:r>
            <a:endParaRPr lang="en-US" sz="2400" kern="0" dirty="0">
              <a:solidFill>
                <a:srgbClr val="0000FF"/>
              </a:solidFill>
              <a:latin typeface="Arial"/>
              <a:ea typeface="ＭＳ Ｐゴシック" pitchFamily="-108" charset="-128"/>
              <a:cs typeface="Arial"/>
            </a:endParaRPr>
          </a:p>
        </p:txBody>
      </p:sp>
      <p:grpSp>
        <p:nvGrpSpPr>
          <p:cNvPr id="11" name="Group 10">
            <a:extLst>
              <a:ext uri="{FF2B5EF4-FFF2-40B4-BE49-F238E27FC236}">
                <a16:creationId xmlns="" xmlns:a16="http://schemas.microsoft.com/office/drawing/2014/main" id="{98F2F3BF-7432-5140-8907-5BA9360BC85F}"/>
              </a:ext>
            </a:extLst>
          </p:cNvPr>
          <p:cNvGrpSpPr/>
          <p:nvPr/>
        </p:nvGrpSpPr>
        <p:grpSpPr>
          <a:xfrm>
            <a:off x="1828252" y="2185403"/>
            <a:ext cx="6235358" cy="3063714"/>
            <a:chOff x="7086570" y="548680"/>
            <a:chExt cx="4517484" cy="2197100"/>
          </a:xfrm>
        </p:grpSpPr>
        <p:pic>
          <p:nvPicPr>
            <p:cNvPr id="12" name="Picture 11">
              <a:extLst>
                <a:ext uri="{FF2B5EF4-FFF2-40B4-BE49-F238E27FC236}">
                  <a16:creationId xmlns="" xmlns:a16="http://schemas.microsoft.com/office/drawing/2014/main" id="{984712F3-2168-B140-9E3D-5FA332EB43B2}"/>
                </a:ext>
              </a:extLst>
            </p:cNvPr>
            <p:cNvPicPr>
              <a:picLocks noChangeAspect="1"/>
            </p:cNvPicPr>
            <p:nvPr/>
          </p:nvPicPr>
          <p:blipFill rotWithShape="1">
            <a:blip r:embed="rId3"/>
            <a:srcRect l="7099"/>
            <a:stretch/>
          </p:blipFill>
          <p:spPr>
            <a:xfrm>
              <a:off x="7086570" y="548680"/>
              <a:ext cx="3539509" cy="2197100"/>
            </a:xfrm>
            <a:prstGeom prst="rect">
              <a:avLst/>
            </a:prstGeom>
          </p:spPr>
        </p:pic>
        <p:pic>
          <p:nvPicPr>
            <p:cNvPr id="13" name="Picture 29">
              <a:extLst>
                <a:ext uri="{FF2B5EF4-FFF2-40B4-BE49-F238E27FC236}">
                  <a16:creationId xmlns="" xmlns:a16="http://schemas.microsoft.com/office/drawing/2014/main" id="{02EAA7DA-A8F8-584F-A888-4D2EC05EB9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787" t="51498" r="73009" b="35393"/>
            <a:stretch>
              <a:fillRect/>
            </a:stretch>
          </p:blipFill>
          <p:spPr bwMode="auto">
            <a:xfrm>
              <a:off x="10920536" y="764704"/>
              <a:ext cx="525126" cy="8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 xmlns:a16="http://schemas.microsoft.com/office/drawing/2014/main" id="{8F86F29C-C0AB-B046-832E-83D56AA8D567}"/>
                </a:ext>
              </a:extLst>
            </p:cNvPr>
            <p:cNvPicPr>
              <a:picLocks noChangeAspect="1"/>
            </p:cNvPicPr>
            <p:nvPr/>
          </p:nvPicPr>
          <p:blipFill rotWithShape="1">
            <a:blip r:embed="rId5"/>
            <a:srcRect l="48373" t="9522" r="36986" b="74685"/>
            <a:stretch/>
          </p:blipFill>
          <p:spPr>
            <a:xfrm>
              <a:off x="10632504" y="1700808"/>
              <a:ext cx="971550" cy="557213"/>
            </a:xfrm>
            <a:prstGeom prst="rect">
              <a:avLst/>
            </a:prstGeom>
          </p:spPr>
        </p:pic>
      </p:grpSp>
      <p:sp>
        <p:nvSpPr>
          <p:cNvPr id="7" name="TextBox 65"/>
          <p:cNvSpPr txBox="1">
            <a:spLocks noChangeArrowheads="1"/>
          </p:cNvSpPr>
          <p:nvPr/>
        </p:nvSpPr>
        <p:spPr bwMode="auto">
          <a:xfrm rot="16200000">
            <a:off x="35006" y="3346782"/>
            <a:ext cx="30084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r>
              <a:rPr lang="en-US" sz="1600" dirty="0" err="1" smtClean="0">
                <a:cs typeface="Arial" charset="0"/>
              </a:rPr>
              <a:t>Poids</a:t>
            </a:r>
            <a:r>
              <a:rPr lang="en-US" sz="1600" dirty="0" smtClean="0">
                <a:cs typeface="Arial" charset="0"/>
              </a:rPr>
              <a:t> (%Control)</a:t>
            </a:r>
            <a:endParaRPr lang="en-US" sz="1600" dirty="0">
              <a:cs typeface="Arial" charset="0"/>
            </a:endParaRPr>
          </a:p>
        </p:txBody>
      </p:sp>
    </p:spTree>
    <p:extLst>
      <p:ext uri="{BB962C8B-B14F-4D97-AF65-F5344CB8AC3E}">
        <p14:creationId xmlns:p14="http://schemas.microsoft.com/office/powerpoint/2010/main" val="272710185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99"/>
          <p:cNvSpPr txBox="1">
            <a:spLocks noChangeArrowheads="1"/>
          </p:cNvSpPr>
          <p:nvPr/>
        </p:nvSpPr>
        <p:spPr bwMode="auto">
          <a:xfrm>
            <a:off x="985308" y="0"/>
            <a:ext cx="71268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dirty="0" smtClean="0">
                <a:solidFill>
                  <a:srgbClr val="0000FF"/>
                </a:solidFill>
              </a:rPr>
              <a:t>Les </a:t>
            </a:r>
            <a:r>
              <a:rPr lang="en-US" dirty="0" err="1" smtClean="0">
                <a:solidFill>
                  <a:srgbClr val="0000FF"/>
                </a:solidFill>
              </a:rPr>
              <a:t>microARNs</a:t>
            </a:r>
            <a:r>
              <a:rPr lang="en-US" dirty="0" smtClean="0">
                <a:solidFill>
                  <a:srgbClr val="0000FF"/>
                </a:solidFill>
              </a:rPr>
              <a:t> </a:t>
            </a:r>
            <a:r>
              <a:rPr lang="en-US" dirty="0" err="1" smtClean="0">
                <a:solidFill>
                  <a:srgbClr val="0000FF"/>
                </a:solidFill>
              </a:rPr>
              <a:t>sont</a:t>
            </a:r>
            <a:r>
              <a:rPr lang="en-US" dirty="0" smtClean="0">
                <a:solidFill>
                  <a:srgbClr val="0000FF"/>
                </a:solidFill>
              </a:rPr>
              <a:t> </a:t>
            </a:r>
            <a:r>
              <a:rPr lang="en-US" dirty="0" err="1" smtClean="0">
                <a:solidFill>
                  <a:srgbClr val="0000FF"/>
                </a:solidFill>
              </a:rPr>
              <a:t>altérés</a:t>
            </a:r>
            <a:r>
              <a:rPr lang="en-US" dirty="0" smtClean="0">
                <a:solidFill>
                  <a:srgbClr val="0000FF"/>
                </a:solidFill>
              </a:rPr>
              <a:t> </a:t>
            </a:r>
            <a:r>
              <a:rPr lang="en-US" dirty="0" err="1" smtClean="0">
                <a:solidFill>
                  <a:srgbClr val="0000FF"/>
                </a:solidFill>
              </a:rPr>
              <a:t>dans</a:t>
            </a:r>
            <a:r>
              <a:rPr lang="en-US" dirty="0" smtClean="0">
                <a:solidFill>
                  <a:srgbClr val="0000FF"/>
                </a:solidFill>
              </a:rPr>
              <a:t> les cellules </a:t>
            </a:r>
            <a:r>
              <a:rPr lang="en-US" dirty="0" err="1" smtClean="0">
                <a:solidFill>
                  <a:srgbClr val="0000FF"/>
                </a:solidFill>
              </a:rPr>
              <a:t>germinales</a:t>
            </a:r>
            <a:r>
              <a:rPr lang="en-US" dirty="0" smtClean="0">
                <a:solidFill>
                  <a:srgbClr val="0000FF"/>
                </a:solidFill>
              </a:rPr>
              <a:t>, le </a:t>
            </a:r>
            <a:r>
              <a:rPr lang="en-US" dirty="0" err="1" smtClean="0">
                <a:solidFill>
                  <a:srgbClr val="0000FF"/>
                </a:solidFill>
              </a:rPr>
              <a:t>sérum</a:t>
            </a:r>
            <a:r>
              <a:rPr lang="en-US" dirty="0" smtClean="0">
                <a:solidFill>
                  <a:srgbClr val="0000FF"/>
                </a:solidFill>
              </a:rPr>
              <a:t> et le </a:t>
            </a:r>
            <a:r>
              <a:rPr lang="en-US" dirty="0" err="1" smtClean="0">
                <a:solidFill>
                  <a:srgbClr val="0000FF"/>
                </a:solidFill>
              </a:rPr>
              <a:t>cerveau</a:t>
            </a:r>
            <a:endParaRPr lang="en-US" dirty="0">
              <a:solidFill>
                <a:srgbClr val="0000FF"/>
              </a:solidFill>
            </a:endParaRPr>
          </a:p>
        </p:txBody>
      </p:sp>
      <p:pic>
        <p:nvPicPr>
          <p:cNvPr id="5427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7296" y="1573778"/>
            <a:ext cx="15748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054100" y="2222500"/>
            <a:ext cx="762000" cy="482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p:nvSpPr>
        <p:spPr>
          <a:xfrm>
            <a:off x="4724400" y="2298700"/>
            <a:ext cx="762000" cy="482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3086100" y="2870200"/>
            <a:ext cx="762000" cy="482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ectangle 13"/>
          <p:cNvSpPr/>
          <p:nvPr/>
        </p:nvSpPr>
        <p:spPr>
          <a:xfrm>
            <a:off x="1041400" y="5245100"/>
            <a:ext cx="762000" cy="482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ectangle 14"/>
          <p:cNvSpPr/>
          <p:nvPr/>
        </p:nvSpPr>
        <p:spPr>
          <a:xfrm>
            <a:off x="1320800" y="2108200"/>
            <a:ext cx="762000" cy="482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ectangle 15"/>
          <p:cNvSpPr/>
          <p:nvPr/>
        </p:nvSpPr>
        <p:spPr>
          <a:xfrm>
            <a:off x="3327400" y="2832100"/>
            <a:ext cx="762000" cy="482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Rectangle 17"/>
          <p:cNvSpPr/>
          <p:nvPr/>
        </p:nvSpPr>
        <p:spPr>
          <a:xfrm>
            <a:off x="1066800" y="5346700"/>
            <a:ext cx="762000" cy="482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p:cNvPicPr>
            <a:picLocks noChangeAspect="1"/>
          </p:cNvPicPr>
          <p:nvPr/>
        </p:nvPicPr>
        <p:blipFill rotWithShape="1">
          <a:blip r:embed="rId4"/>
          <a:srcRect t="6109" b="7224"/>
          <a:stretch/>
        </p:blipFill>
        <p:spPr>
          <a:xfrm>
            <a:off x="710684" y="4079204"/>
            <a:ext cx="7112000" cy="2766352"/>
          </a:xfrm>
          <a:prstGeom prst="rect">
            <a:avLst/>
          </a:prstGeom>
        </p:spPr>
      </p:pic>
      <p:sp>
        <p:nvSpPr>
          <p:cNvPr id="19" name="Rectangle 18"/>
          <p:cNvSpPr/>
          <p:nvPr/>
        </p:nvSpPr>
        <p:spPr>
          <a:xfrm>
            <a:off x="1654158" y="3785705"/>
            <a:ext cx="2027820" cy="400110"/>
          </a:xfrm>
          <a:prstGeom prst="rect">
            <a:avLst/>
          </a:prstGeom>
        </p:spPr>
        <p:txBody>
          <a:bodyPr wrap="square">
            <a:spAutoFit/>
          </a:bodyPr>
          <a:lstStyle/>
          <a:p>
            <a:pPr algn="ctr"/>
            <a:r>
              <a:rPr lang="fr-FR" sz="2000" dirty="0" smtClean="0"/>
              <a:t>Sérum F1</a:t>
            </a:r>
            <a:endParaRPr lang="en-US" sz="2000" dirty="0"/>
          </a:p>
        </p:txBody>
      </p:sp>
      <p:sp>
        <p:nvSpPr>
          <p:cNvPr id="20" name="Rectangle 19"/>
          <p:cNvSpPr/>
          <p:nvPr/>
        </p:nvSpPr>
        <p:spPr>
          <a:xfrm>
            <a:off x="446668" y="1731734"/>
            <a:ext cx="2027820" cy="707886"/>
          </a:xfrm>
          <a:prstGeom prst="rect">
            <a:avLst/>
          </a:prstGeom>
        </p:spPr>
        <p:txBody>
          <a:bodyPr wrap="square">
            <a:spAutoFit/>
          </a:bodyPr>
          <a:lstStyle/>
          <a:p>
            <a:pPr algn="ctr"/>
            <a:r>
              <a:rPr lang="fr-FR" sz="2000" dirty="0"/>
              <a:t>C</a:t>
            </a:r>
            <a:r>
              <a:rPr lang="fr-FR" sz="2000" dirty="0" smtClean="0"/>
              <a:t>ellules germinales F1</a:t>
            </a:r>
            <a:endParaRPr lang="en-US" sz="2000" dirty="0"/>
          </a:p>
        </p:txBody>
      </p:sp>
      <p:sp>
        <p:nvSpPr>
          <p:cNvPr id="21" name="Rectangle 20"/>
          <p:cNvSpPr/>
          <p:nvPr/>
        </p:nvSpPr>
        <p:spPr>
          <a:xfrm>
            <a:off x="5488536" y="3785705"/>
            <a:ext cx="2027820" cy="400110"/>
          </a:xfrm>
          <a:prstGeom prst="rect">
            <a:avLst/>
          </a:prstGeom>
        </p:spPr>
        <p:txBody>
          <a:bodyPr wrap="square">
            <a:spAutoFit/>
          </a:bodyPr>
          <a:lstStyle/>
          <a:p>
            <a:pPr algn="ctr"/>
            <a:r>
              <a:rPr lang="fr-FR" sz="2000" dirty="0" smtClean="0"/>
              <a:t>Cerveau F1</a:t>
            </a:r>
            <a:endParaRPr lang="en-US" sz="2000" dirty="0"/>
          </a:p>
        </p:txBody>
      </p:sp>
      <p:grpSp>
        <p:nvGrpSpPr>
          <p:cNvPr id="6" name="Group 5"/>
          <p:cNvGrpSpPr/>
          <p:nvPr/>
        </p:nvGrpSpPr>
        <p:grpSpPr>
          <a:xfrm>
            <a:off x="2235666" y="995869"/>
            <a:ext cx="3593833" cy="2661814"/>
            <a:chOff x="2171707" y="883311"/>
            <a:chExt cx="3861085" cy="2847460"/>
          </a:xfrm>
        </p:grpSpPr>
        <p:pic>
          <p:nvPicPr>
            <p:cNvPr id="4" name="Picture 3"/>
            <p:cNvPicPr>
              <a:picLocks noChangeAspect="1"/>
            </p:cNvPicPr>
            <p:nvPr/>
          </p:nvPicPr>
          <p:blipFill>
            <a:blip r:embed="rId5"/>
            <a:stretch>
              <a:fillRect/>
            </a:stretch>
          </p:blipFill>
          <p:spPr>
            <a:xfrm>
              <a:off x="2650886" y="1005546"/>
              <a:ext cx="3381906" cy="2725225"/>
            </a:xfrm>
            <a:prstGeom prst="rect">
              <a:avLst/>
            </a:prstGeom>
          </p:spPr>
        </p:pic>
        <p:sp>
          <p:nvSpPr>
            <p:cNvPr id="5" name="Rectangle 4"/>
            <p:cNvSpPr/>
            <p:nvPr/>
          </p:nvSpPr>
          <p:spPr>
            <a:xfrm>
              <a:off x="4212223" y="931912"/>
              <a:ext cx="831481" cy="3197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171707" y="883311"/>
              <a:ext cx="831481" cy="3197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054325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14400" y="5447878"/>
            <a:ext cx="762000" cy="482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ectangle 15"/>
          <p:cNvSpPr/>
          <p:nvPr/>
        </p:nvSpPr>
        <p:spPr>
          <a:xfrm>
            <a:off x="2736050" y="2307096"/>
            <a:ext cx="762000" cy="482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Rectangle 19"/>
          <p:cNvSpPr/>
          <p:nvPr/>
        </p:nvSpPr>
        <p:spPr>
          <a:xfrm>
            <a:off x="6190450" y="2395996"/>
            <a:ext cx="762000" cy="482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10" name="Group 90"/>
          <p:cNvGrpSpPr>
            <a:grpSpLocks/>
          </p:cNvGrpSpPr>
          <p:nvPr/>
        </p:nvGrpSpPr>
        <p:grpSpPr bwMode="auto">
          <a:xfrm>
            <a:off x="7674277" y="1116808"/>
            <a:ext cx="850900" cy="533400"/>
            <a:chOff x="2640" y="897"/>
            <a:chExt cx="536" cy="336"/>
          </a:xfrm>
        </p:grpSpPr>
        <p:sp>
          <p:nvSpPr>
            <p:cNvPr id="12" name="Rectangle 91"/>
            <p:cNvSpPr>
              <a:spLocks noChangeArrowheads="1"/>
            </p:cNvSpPr>
            <p:nvPr/>
          </p:nvSpPr>
          <p:spPr bwMode="auto">
            <a:xfrm>
              <a:off x="2640" y="952"/>
              <a:ext cx="77" cy="80"/>
            </a:xfrm>
            <a:prstGeom prst="rect">
              <a:avLst/>
            </a:prstGeom>
            <a:solidFill>
              <a:srgbClr val="FFFFFF"/>
            </a:solidFill>
            <a:ln w="9525">
              <a:solidFill>
                <a:schemeClr val="tx1"/>
              </a:solidFill>
              <a:miter lim="800000"/>
              <a:headEnd/>
              <a:tailEnd/>
            </a:ln>
          </p:spPr>
          <p:txBody>
            <a:bodyPr wrap="none" anchor="ctr"/>
            <a:lstStyle/>
            <a:p>
              <a:endParaRPr lang="en-US"/>
            </a:p>
          </p:txBody>
        </p:sp>
        <p:sp>
          <p:nvSpPr>
            <p:cNvPr id="13" name="Rectangle 92"/>
            <p:cNvSpPr>
              <a:spLocks noChangeArrowheads="1"/>
            </p:cNvSpPr>
            <p:nvPr/>
          </p:nvSpPr>
          <p:spPr bwMode="auto">
            <a:xfrm>
              <a:off x="2642" y="1096"/>
              <a:ext cx="77" cy="8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4" name="Text Box 93"/>
            <p:cNvSpPr txBox="1">
              <a:spLocks noChangeArrowheads="1"/>
            </p:cNvSpPr>
            <p:nvPr/>
          </p:nvSpPr>
          <p:spPr bwMode="auto">
            <a:xfrm>
              <a:off x="2699" y="897"/>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400" dirty="0"/>
                <a:t>Control</a:t>
              </a:r>
            </a:p>
          </p:txBody>
        </p:sp>
        <p:sp>
          <p:nvSpPr>
            <p:cNvPr id="17" name="Text Box 94"/>
            <p:cNvSpPr txBox="1">
              <a:spLocks noChangeArrowheads="1"/>
            </p:cNvSpPr>
            <p:nvPr/>
          </p:nvSpPr>
          <p:spPr bwMode="auto">
            <a:xfrm>
              <a:off x="2707" y="1041"/>
              <a:ext cx="44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400" dirty="0"/>
                <a:t>MSUS</a:t>
              </a:r>
            </a:p>
          </p:txBody>
        </p:sp>
      </p:grpSp>
      <p:pic>
        <p:nvPicPr>
          <p:cNvPr id="3" name="Picture 2"/>
          <p:cNvPicPr>
            <a:picLocks noChangeAspect="1"/>
          </p:cNvPicPr>
          <p:nvPr/>
        </p:nvPicPr>
        <p:blipFill rotWithShape="1">
          <a:blip r:embed="rId2"/>
          <a:srcRect t="7450"/>
          <a:stretch/>
        </p:blipFill>
        <p:spPr>
          <a:xfrm>
            <a:off x="477220" y="2583903"/>
            <a:ext cx="7696200" cy="3074635"/>
          </a:xfrm>
          <a:prstGeom prst="rect">
            <a:avLst/>
          </a:prstGeom>
        </p:spPr>
      </p:pic>
      <p:sp>
        <p:nvSpPr>
          <p:cNvPr id="11" name="Rectangle 10"/>
          <p:cNvSpPr/>
          <p:nvPr/>
        </p:nvSpPr>
        <p:spPr>
          <a:xfrm>
            <a:off x="96672" y="348493"/>
            <a:ext cx="762000" cy="482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p:cNvSpPr/>
          <p:nvPr/>
        </p:nvSpPr>
        <p:spPr>
          <a:xfrm>
            <a:off x="4161783" y="382512"/>
            <a:ext cx="762000" cy="482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329" name="Text Box 99"/>
          <p:cNvSpPr txBox="1">
            <a:spLocks noChangeArrowheads="1"/>
          </p:cNvSpPr>
          <p:nvPr/>
        </p:nvSpPr>
        <p:spPr bwMode="auto">
          <a:xfrm>
            <a:off x="-188748" y="153286"/>
            <a:ext cx="95265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dirty="0" err="1" smtClean="0">
                <a:solidFill>
                  <a:srgbClr val="0000FF"/>
                </a:solidFill>
              </a:rPr>
              <a:t>Certaines</a:t>
            </a:r>
            <a:r>
              <a:rPr lang="en-US" dirty="0" smtClean="0">
                <a:solidFill>
                  <a:srgbClr val="0000FF"/>
                </a:solidFill>
              </a:rPr>
              <a:t> </a:t>
            </a:r>
            <a:r>
              <a:rPr lang="en-US" dirty="0" err="1" smtClean="0">
                <a:solidFill>
                  <a:srgbClr val="0000FF"/>
                </a:solidFill>
              </a:rPr>
              <a:t>altérations</a:t>
            </a:r>
            <a:r>
              <a:rPr lang="en-US" dirty="0" smtClean="0">
                <a:solidFill>
                  <a:srgbClr val="0000FF"/>
                </a:solidFill>
              </a:rPr>
              <a:t> </a:t>
            </a:r>
            <a:r>
              <a:rPr lang="en-US" dirty="0" err="1" smtClean="0">
                <a:solidFill>
                  <a:srgbClr val="0000FF"/>
                </a:solidFill>
              </a:rPr>
              <a:t>sont</a:t>
            </a:r>
            <a:r>
              <a:rPr lang="en-US" dirty="0" smtClean="0">
                <a:solidFill>
                  <a:srgbClr val="0000FF"/>
                </a:solidFill>
              </a:rPr>
              <a:t> </a:t>
            </a:r>
            <a:r>
              <a:rPr lang="en-US" dirty="0" err="1" smtClean="0">
                <a:solidFill>
                  <a:srgbClr val="0000FF"/>
                </a:solidFill>
              </a:rPr>
              <a:t>détectées</a:t>
            </a:r>
            <a:r>
              <a:rPr lang="en-US" dirty="0" smtClean="0">
                <a:solidFill>
                  <a:srgbClr val="0000FF"/>
                </a:solidFill>
              </a:rPr>
              <a:t> chez la </a:t>
            </a:r>
            <a:r>
              <a:rPr lang="en-US" dirty="0" err="1" smtClean="0">
                <a:solidFill>
                  <a:srgbClr val="0000FF"/>
                </a:solidFill>
              </a:rPr>
              <a:t>progéniture</a:t>
            </a:r>
            <a:endParaRPr lang="en-US" dirty="0">
              <a:solidFill>
                <a:srgbClr val="0000FF"/>
              </a:solidFill>
            </a:endParaRPr>
          </a:p>
        </p:txBody>
      </p:sp>
      <p:sp>
        <p:nvSpPr>
          <p:cNvPr id="23" name="Rectangle 22"/>
          <p:cNvSpPr/>
          <p:nvPr/>
        </p:nvSpPr>
        <p:spPr>
          <a:xfrm>
            <a:off x="1949744" y="2012019"/>
            <a:ext cx="2027820" cy="400110"/>
          </a:xfrm>
          <a:prstGeom prst="rect">
            <a:avLst/>
          </a:prstGeom>
        </p:spPr>
        <p:txBody>
          <a:bodyPr wrap="square">
            <a:spAutoFit/>
          </a:bodyPr>
          <a:lstStyle/>
          <a:p>
            <a:pPr algn="ctr"/>
            <a:r>
              <a:rPr lang="fr-FR" sz="2000" dirty="0" smtClean="0"/>
              <a:t>Sérum </a:t>
            </a:r>
            <a:r>
              <a:rPr lang="fr-FR" sz="2000" dirty="0" smtClean="0"/>
              <a:t>F2</a:t>
            </a:r>
            <a:endParaRPr lang="en-US" sz="2000" dirty="0"/>
          </a:p>
        </p:txBody>
      </p:sp>
      <p:sp>
        <p:nvSpPr>
          <p:cNvPr id="24" name="Rectangle 23"/>
          <p:cNvSpPr/>
          <p:nvPr/>
        </p:nvSpPr>
        <p:spPr>
          <a:xfrm>
            <a:off x="5784122" y="2012019"/>
            <a:ext cx="2027820" cy="400110"/>
          </a:xfrm>
          <a:prstGeom prst="rect">
            <a:avLst/>
          </a:prstGeom>
        </p:spPr>
        <p:txBody>
          <a:bodyPr wrap="square">
            <a:spAutoFit/>
          </a:bodyPr>
          <a:lstStyle/>
          <a:p>
            <a:pPr algn="ctr"/>
            <a:r>
              <a:rPr lang="fr-FR" sz="2000" dirty="0" smtClean="0"/>
              <a:t>Cerveau </a:t>
            </a:r>
            <a:r>
              <a:rPr lang="fr-FR" sz="2000" dirty="0" smtClean="0"/>
              <a:t>F2</a:t>
            </a:r>
            <a:endParaRPr lang="en-US" sz="2000" dirty="0"/>
          </a:p>
        </p:txBody>
      </p:sp>
    </p:spTree>
    <p:extLst>
      <p:ext uri="{BB962C8B-B14F-4D97-AF65-F5344CB8AC3E}">
        <p14:creationId xmlns:p14="http://schemas.microsoft.com/office/powerpoint/2010/main" val="34212458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4020" y="-241074"/>
            <a:ext cx="9144000" cy="101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2" tIns="45708" rIns="91412" bIns="4570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2400" dirty="0" err="1" smtClean="0">
                <a:solidFill>
                  <a:srgbClr val="0000FF"/>
                </a:solidFill>
                <a:latin typeface="Arial"/>
                <a:cs typeface="Arial"/>
              </a:rPr>
              <a:t>Epigénétique</a:t>
            </a:r>
            <a:r>
              <a:rPr lang="en-US" sz="2400" dirty="0" smtClean="0">
                <a:solidFill>
                  <a:srgbClr val="0000FF"/>
                </a:solidFill>
                <a:latin typeface="Arial"/>
                <a:cs typeface="Arial"/>
              </a:rPr>
              <a:t> </a:t>
            </a:r>
            <a:r>
              <a:rPr lang="en-US" sz="2400" dirty="0" err="1" smtClean="0">
                <a:solidFill>
                  <a:srgbClr val="0000FF"/>
                </a:solidFill>
                <a:latin typeface="Arial"/>
                <a:cs typeface="Arial"/>
              </a:rPr>
              <a:t>translationelle</a:t>
            </a:r>
            <a:r>
              <a:rPr lang="en-US" sz="2400" dirty="0" smtClean="0">
                <a:solidFill>
                  <a:srgbClr val="0000FF"/>
                </a:solidFill>
                <a:latin typeface="Arial"/>
                <a:cs typeface="Arial"/>
              </a:rPr>
              <a:t>: </a:t>
            </a:r>
            <a:r>
              <a:rPr lang="en-US" sz="2400" dirty="0" err="1" smtClean="0">
                <a:solidFill>
                  <a:srgbClr val="0000FF"/>
                </a:solidFill>
                <a:latin typeface="Arial"/>
                <a:cs typeface="Arial"/>
              </a:rPr>
              <a:t>Effets</a:t>
            </a:r>
            <a:r>
              <a:rPr lang="en-US" sz="2400" dirty="0" smtClean="0">
                <a:solidFill>
                  <a:srgbClr val="0000FF"/>
                </a:solidFill>
                <a:latin typeface="Arial"/>
                <a:cs typeface="Arial"/>
              </a:rPr>
              <a:t> des </a:t>
            </a:r>
            <a:r>
              <a:rPr lang="en-US" sz="2400" dirty="0" err="1" smtClean="0">
                <a:solidFill>
                  <a:srgbClr val="0000FF"/>
                </a:solidFill>
                <a:latin typeface="Arial"/>
                <a:cs typeface="Arial"/>
              </a:rPr>
              <a:t>traumatismes</a:t>
            </a:r>
            <a:r>
              <a:rPr lang="en-US" sz="2400" dirty="0" smtClean="0">
                <a:solidFill>
                  <a:srgbClr val="0000FF"/>
                </a:solidFill>
                <a:latin typeface="Arial"/>
                <a:cs typeface="Arial"/>
              </a:rPr>
              <a:t> de </a:t>
            </a:r>
            <a:r>
              <a:rPr lang="en-US" sz="2400" dirty="0" err="1" smtClean="0">
                <a:solidFill>
                  <a:srgbClr val="0000FF"/>
                </a:solidFill>
                <a:latin typeface="Arial"/>
                <a:cs typeface="Arial"/>
              </a:rPr>
              <a:t>l’enfance</a:t>
            </a:r>
            <a:endParaRPr lang="en-US" sz="2400" dirty="0">
              <a:solidFill>
                <a:srgbClr val="0000FF"/>
              </a:solidFill>
              <a:latin typeface="Arial"/>
              <a:cs typeface="Arial"/>
            </a:endParaRPr>
          </a:p>
        </p:txBody>
      </p:sp>
      <p:grpSp>
        <p:nvGrpSpPr>
          <p:cNvPr id="6" name="Group 5"/>
          <p:cNvGrpSpPr/>
          <p:nvPr/>
        </p:nvGrpSpPr>
        <p:grpSpPr>
          <a:xfrm>
            <a:off x="743417" y="4430495"/>
            <a:ext cx="8215259" cy="2442594"/>
            <a:chOff x="743417" y="4430495"/>
            <a:chExt cx="8215259" cy="2442594"/>
          </a:xfrm>
        </p:grpSpPr>
        <p:pic>
          <p:nvPicPr>
            <p:cNvPr id="7" name="Picture 6"/>
            <p:cNvPicPr>
              <a:picLocks noChangeAspect="1"/>
            </p:cNvPicPr>
            <p:nvPr/>
          </p:nvPicPr>
          <p:blipFill>
            <a:blip r:embed="rId2"/>
            <a:stretch>
              <a:fillRect/>
            </a:stretch>
          </p:blipFill>
          <p:spPr>
            <a:xfrm>
              <a:off x="743417" y="5017860"/>
              <a:ext cx="1368871" cy="1627964"/>
            </a:xfrm>
            <a:prstGeom prst="rect">
              <a:avLst/>
            </a:prstGeom>
          </p:spPr>
        </p:pic>
        <p:sp>
          <p:nvSpPr>
            <p:cNvPr id="9" name="TextBox 8"/>
            <p:cNvSpPr txBox="1"/>
            <p:nvPr/>
          </p:nvSpPr>
          <p:spPr>
            <a:xfrm>
              <a:off x="6546677" y="4456322"/>
              <a:ext cx="2411999" cy="646331"/>
            </a:xfrm>
            <a:prstGeom prst="rect">
              <a:avLst/>
            </a:prstGeom>
            <a:solidFill>
              <a:schemeClr val="bg1">
                <a:lumMod val="85000"/>
              </a:schemeClr>
            </a:solidFill>
            <a:ln w="57150" cmpd="sng">
              <a:solidFill>
                <a:srgbClr val="660066"/>
              </a:solidFill>
            </a:ln>
          </p:spPr>
          <p:txBody>
            <a:bodyPr wrap="square" rtlCol="0">
              <a:spAutoFit/>
            </a:bodyPr>
            <a:lstStyle/>
            <a:p>
              <a:pPr algn="ctr"/>
              <a:r>
                <a:rPr lang="en-US" dirty="0" err="1" smtClean="0"/>
                <a:t>Perte</a:t>
              </a:r>
              <a:r>
                <a:rPr lang="en-US" dirty="0" smtClean="0"/>
                <a:t> du </a:t>
              </a:r>
              <a:r>
                <a:rPr lang="en-US" dirty="0" err="1" smtClean="0"/>
                <a:t>père</a:t>
              </a:r>
              <a:r>
                <a:rPr lang="en-US" dirty="0" smtClean="0"/>
                <a:t> et </a:t>
              </a:r>
              <a:r>
                <a:rPr lang="en-US" dirty="0" err="1" smtClean="0"/>
                <a:t>séparation</a:t>
              </a:r>
              <a:r>
                <a:rPr lang="en-US" dirty="0" smtClean="0"/>
                <a:t> de la </a:t>
              </a:r>
              <a:r>
                <a:rPr lang="en-US" dirty="0" err="1" smtClean="0"/>
                <a:t>mère</a:t>
              </a:r>
              <a:endParaRPr lang="en-US" dirty="0"/>
            </a:p>
          </p:txBody>
        </p:sp>
        <p:sp>
          <p:nvSpPr>
            <p:cNvPr id="14" name="TextBox 13"/>
            <p:cNvSpPr txBox="1"/>
            <p:nvPr/>
          </p:nvSpPr>
          <p:spPr>
            <a:xfrm>
              <a:off x="6546678" y="5408671"/>
              <a:ext cx="2411998" cy="1200329"/>
            </a:xfrm>
            <a:prstGeom prst="rect">
              <a:avLst/>
            </a:prstGeom>
            <a:solidFill>
              <a:schemeClr val="bg1">
                <a:lumMod val="85000"/>
              </a:schemeClr>
            </a:solidFill>
            <a:ln w="57150" cmpd="sng">
              <a:solidFill>
                <a:srgbClr val="660066"/>
              </a:solidFill>
            </a:ln>
          </p:spPr>
          <p:txBody>
            <a:bodyPr wrap="square" rtlCol="0">
              <a:spAutoFit/>
            </a:bodyPr>
            <a:lstStyle/>
            <a:p>
              <a:pPr algn="ctr"/>
              <a:r>
                <a:rPr lang="en-US" dirty="0" smtClean="0"/>
                <a:t>Souris: </a:t>
              </a:r>
              <a:r>
                <a:rPr lang="en-US" dirty="0" err="1" smtClean="0"/>
                <a:t>Séparation</a:t>
              </a:r>
              <a:r>
                <a:rPr lang="en-US" dirty="0" smtClean="0"/>
                <a:t> </a:t>
              </a:r>
              <a:r>
                <a:rPr lang="en-US" dirty="0" err="1" smtClean="0"/>
                <a:t>maternelle</a:t>
              </a:r>
              <a:r>
                <a:rPr lang="en-US" dirty="0" smtClean="0"/>
                <a:t> </a:t>
              </a:r>
              <a:r>
                <a:rPr lang="en-US" dirty="0" err="1" smtClean="0"/>
                <a:t>imprévisible</a:t>
              </a:r>
              <a:r>
                <a:rPr lang="en-US" dirty="0" smtClean="0"/>
                <a:t> et stress </a:t>
              </a:r>
              <a:r>
                <a:rPr lang="en-US" dirty="0" err="1" smtClean="0"/>
                <a:t>maternel</a:t>
              </a:r>
              <a:r>
                <a:rPr lang="en-US" dirty="0" smtClean="0"/>
                <a:t> (MSUS)</a:t>
              </a:r>
              <a:endParaRPr lang="en-US" dirty="0"/>
            </a:p>
          </p:txBody>
        </p:sp>
        <p:pic>
          <p:nvPicPr>
            <p:cNvPr id="15" name="Picture 14"/>
            <p:cNvPicPr>
              <a:picLocks noChangeAspect="1"/>
            </p:cNvPicPr>
            <p:nvPr/>
          </p:nvPicPr>
          <p:blipFill rotWithShape="1">
            <a:blip r:embed="rId3"/>
            <a:srcRect t="12418" b="23312"/>
            <a:stretch/>
          </p:blipFill>
          <p:spPr>
            <a:xfrm>
              <a:off x="2820484" y="4430495"/>
              <a:ext cx="2850384" cy="2442594"/>
            </a:xfrm>
            <a:prstGeom prst="rect">
              <a:avLst/>
            </a:prstGeom>
            <a:ln>
              <a:noFill/>
            </a:ln>
            <a:effectLst>
              <a:softEdge rad="112500"/>
            </a:effectLst>
          </p:spPr>
        </p:pic>
      </p:grpSp>
      <p:grpSp>
        <p:nvGrpSpPr>
          <p:cNvPr id="16" name="Group 15"/>
          <p:cNvGrpSpPr/>
          <p:nvPr/>
        </p:nvGrpSpPr>
        <p:grpSpPr>
          <a:xfrm>
            <a:off x="1" y="603711"/>
            <a:ext cx="5484758" cy="2166313"/>
            <a:chOff x="0" y="603711"/>
            <a:chExt cx="6021343" cy="2402325"/>
          </a:xfrm>
        </p:grpSpPr>
        <p:pic>
          <p:nvPicPr>
            <p:cNvPr id="10" name="Picture 9" descr="Screen Shot 2018-09-12 at 15.21.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3711"/>
              <a:ext cx="5862592" cy="1103650"/>
            </a:xfrm>
            <a:prstGeom prst="rect">
              <a:avLst/>
            </a:prstGeom>
          </p:spPr>
        </p:pic>
        <p:pic>
          <p:nvPicPr>
            <p:cNvPr id="11" name="Picture 10" descr="Screen Shot 2018-09-12 at 15.22.5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1751587"/>
              <a:ext cx="5071995" cy="1254449"/>
            </a:xfrm>
            <a:prstGeom prst="rect">
              <a:avLst/>
            </a:prstGeom>
          </p:spPr>
        </p:pic>
        <p:sp>
          <p:nvSpPr>
            <p:cNvPr id="2" name="Rectangle 1"/>
            <p:cNvSpPr/>
            <p:nvPr/>
          </p:nvSpPr>
          <p:spPr>
            <a:xfrm>
              <a:off x="74766" y="1087278"/>
              <a:ext cx="5946577" cy="276999"/>
            </a:xfrm>
            <a:prstGeom prst="rect">
              <a:avLst/>
            </a:prstGeom>
          </p:spPr>
          <p:txBody>
            <a:bodyPr wrap="square">
              <a:spAutoFit/>
            </a:bodyPr>
            <a:lstStyle/>
            <a:p>
              <a:r>
                <a:rPr lang="en-US" sz="1200" dirty="0"/>
                <a:t>Biological Psychiatry September 1, 2016; 80:372–380</a:t>
              </a:r>
            </a:p>
          </p:txBody>
        </p:sp>
        <p:sp>
          <p:nvSpPr>
            <p:cNvPr id="5" name="Rectangle 4"/>
            <p:cNvSpPr/>
            <p:nvPr/>
          </p:nvSpPr>
          <p:spPr>
            <a:xfrm>
              <a:off x="1001023" y="2311220"/>
              <a:ext cx="4572001" cy="292388"/>
            </a:xfrm>
            <a:prstGeom prst="rect">
              <a:avLst/>
            </a:prstGeom>
          </p:spPr>
          <p:txBody>
            <a:bodyPr>
              <a:spAutoFit/>
            </a:bodyPr>
            <a:lstStyle/>
            <a:p>
              <a:r>
                <a:rPr lang="en-US" sz="1100" dirty="0"/>
                <a:t>Translational </a:t>
              </a:r>
              <a:r>
                <a:rPr lang="en-US" sz="1100" dirty="0" smtClean="0"/>
                <a:t>Psychiatry 2018, 8:101</a:t>
              </a:r>
              <a:endParaRPr lang="en-US" sz="1100" dirty="0"/>
            </a:p>
          </p:txBody>
        </p:sp>
      </p:grpSp>
      <p:grpSp>
        <p:nvGrpSpPr>
          <p:cNvPr id="21" name="Group 20"/>
          <p:cNvGrpSpPr/>
          <p:nvPr/>
        </p:nvGrpSpPr>
        <p:grpSpPr>
          <a:xfrm>
            <a:off x="2238259" y="1259102"/>
            <a:ext cx="6905741" cy="2952079"/>
            <a:chOff x="2238259" y="1259102"/>
            <a:chExt cx="6905741" cy="2952079"/>
          </a:xfrm>
        </p:grpSpPr>
        <p:grpSp>
          <p:nvGrpSpPr>
            <p:cNvPr id="3" name="Group 2"/>
            <p:cNvGrpSpPr/>
            <p:nvPr/>
          </p:nvGrpSpPr>
          <p:grpSpPr>
            <a:xfrm>
              <a:off x="2342712" y="1259102"/>
              <a:ext cx="6801288" cy="2952079"/>
              <a:chOff x="2342712" y="1259102"/>
              <a:chExt cx="6801288" cy="2952079"/>
            </a:xfrm>
          </p:grpSpPr>
          <p:pic>
            <p:nvPicPr>
              <p:cNvPr id="8" name="Picture 7"/>
              <p:cNvPicPr>
                <a:picLocks noChangeAspect="1"/>
              </p:cNvPicPr>
              <p:nvPr/>
            </p:nvPicPr>
            <p:blipFill>
              <a:blip r:embed="rId6"/>
              <a:stretch>
                <a:fillRect/>
              </a:stretch>
            </p:blipFill>
            <p:spPr>
              <a:xfrm>
                <a:off x="2342712" y="2812299"/>
                <a:ext cx="1655343" cy="1398882"/>
              </a:xfrm>
              <a:prstGeom prst="rect">
                <a:avLst/>
              </a:prstGeom>
            </p:spPr>
          </p:pic>
          <p:pic>
            <p:nvPicPr>
              <p:cNvPr id="12" name="Picture 11"/>
              <p:cNvPicPr>
                <a:picLocks noChangeAspect="1"/>
              </p:cNvPicPr>
              <p:nvPr/>
            </p:nvPicPr>
            <p:blipFill rotWithShape="1">
              <a:blip r:embed="rId7"/>
              <a:srcRect l="4583" t="19264" r="5694" b="2103"/>
              <a:stretch/>
            </p:blipFill>
            <p:spPr>
              <a:xfrm>
                <a:off x="5308748" y="1259102"/>
                <a:ext cx="3835252" cy="2734649"/>
              </a:xfrm>
              <a:prstGeom prst="rect">
                <a:avLst/>
              </a:prstGeom>
            </p:spPr>
          </p:pic>
        </p:grpSp>
        <p:cxnSp>
          <p:nvCxnSpPr>
            <p:cNvPr id="18" name="Straight Arrow Connector 17"/>
            <p:cNvCxnSpPr/>
            <p:nvPr/>
          </p:nvCxnSpPr>
          <p:spPr>
            <a:xfrm flipV="1">
              <a:off x="3945498" y="2069307"/>
              <a:ext cx="3947736" cy="1136231"/>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238259" y="2890785"/>
              <a:ext cx="971640" cy="338554"/>
            </a:xfrm>
            <a:prstGeom prst="rect">
              <a:avLst/>
            </a:prstGeom>
            <a:noFill/>
          </p:spPr>
          <p:txBody>
            <a:bodyPr wrap="none" rtlCol="0">
              <a:spAutoFit/>
            </a:bodyPr>
            <a:lstStyle/>
            <a:p>
              <a:r>
                <a:rPr lang="en-US" sz="1600" dirty="0" smtClean="0"/>
                <a:t>Pakistan</a:t>
              </a:r>
              <a:endParaRPr lang="en-US" sz="1600" dirty="0"/>
            </a:p>
          </p:txBody>
        </p:sp>
      </p:grpSp>
    </p:spTree>
    <p:extLst>
      <p:ext uri="{BB962C8B-B14F-4D97-AF65-F5344CB8AC3E}">
        <p14:creationId xmlns:p14="http://schemas.microsoft.com/office/powerpoint/2010/main" val="1941094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184374"/>
            <a:ext cx="9144000" cy="101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2" tIns="45708" rIns="91412" bIns="4570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2300" dirty="0" err="1" smtClean="0">
                <a:solidFill>
                  <a:srgbClr val="0000FF"/>
                </a:solidFill>
                <a:latin typeface="Arial"/>
                <a:cs typeface="Arial"/>
              </a:rPr>
              <a:t>Dépression</a:t>
            </a:r>
            <a:r>
              <a:rPr lang="en-US" sz="2300" dirty="0" smtClean="0">
                <a:solidFill>
                  <a:srgbClr val="0000FF"/>
                </a:solidFill>
                <a:latin typeface="Arial"/>
                <a:cs typeface="Arial"/>
              </a:rPr>
              <a:t> et </a:t>
            </a:r>
            <a:r>
              <a:rPr lang="en-US" sz="2300" dirty="0" err="1" smtClean="0">
                <a:solidFill>
                  <a:srgbClr val="0000FF"/>
                </a:solidFill>
                <a:latin typeface="Arial"/>
                <a:cs typeface="Arial"/>
              </a:rPr>
              <a:t>altérations</a:t>
            </a:r>
            <a:r>
              <a:rPr lang="en-US" sz="2300" dirty="0" smtClean="0">
                <a:solidFill>
                  <a:srgbClr val="0000FF"/>
                </a:solidFill>
                <a:cs typeface="Arial"/>
              </a:rPr>
              <a:t> </a:t>
            </a:r>
            <a:r>
              <a:rPr lang="en-US" sz="2300" dirty="0" err="1" smtClean="0">
                <a:solidFill>
                  <a:srgbClr val="0000FF"/>
                </a:solidFill>
                <a:cs typeface="Arial"/>
              </a:rPr>
              <a:t>métaboliques</a:t>
            </a:r>
            <a:r>
              <a:rPr lang="en-US" sz="2300" dirty="0" smtClean="0">
                <a:solidFill>
                  <a:srgbClr val="0000FF"/>
                </a:solidFill>
                <a:cs typeface="Arial"/>
              </a:rPr>
              <a:t> chez des </a:t>
            </a:r>
            <a:r>
              <a:rPr lang="en-US" sz="2300" dirty="0" err="1" smtClean="0">
                <a:solidFill>
                  <a:srgbClr val="0000FF"/>
                </a:solidFill>
                <a:cs typeface="Arial"/>
              </a:rPr>
              <a:t>enfants</a:t>
            </a:r>
            <a:r>
              <a:rPr lang="en-US" sz="2300" dirty="0">
                <a:solidFill>
                  <a:srgbClr val="0000FF"/>
                </a:solidFill>
                <a:cs typeface="Arial"/>
              </a:rPr>
              <a:t> </a:t>
            </a:r>
            <a:r>
              <a:rPr lang="en-US" sz="2300" dirty="0" err="1" smtClean="0">
                <a:solidFill>
                  <a:srgbClr val="0000FF"/>
                </a:solidFill>
                <a:cs typeface="Arial"/>
              </a:rPr>
              <a:t>orphelins</a:t>
            </a:r>
            <a:endParaRPr lang="en-US" sz="2300" dirty="0">
              <a:solidFill>
                <a:srgbClr val="0000FF"/>
              </a:solidFill>
              <a:latin typeface="Arial"/>
              <a:cs typeface="Arial"/>
            </a:endParaRPr>
          </a:p>
        </p:txBody>
      </p:sp>
      <p:sp>
        <p:nvSpPr>
          <p:cNvPr id="2" name="TextBox 1"/>
          <p:cNvSpPr txBox="1"/>
          <p:nvPr/>
        </p:nvSpPr>
        <p:spPr>
          <a:xfrm>
            <a:off x="-656857" y="1894127"/>
            <a:ext cx="184666" cy="369332"/>
          </a:xfrm>
          <a:prstGeom prst="rect">
            <a:avLst/>
          </a:prstGeom>
          <a:noFill/>
        </p:spPr>
        <p:txBody>
          <a:bodyPr wrap="none" rtlCol="0">
            <a:spAutoFit/>
          </a:bodyPr>
          <a:lstStyle/>
          <a:p>
            <a:endParaRPr lang="en-US" dirty="0"/>
          </a:p>
        </p:txBody>
      </p:sp>
      <p:pic>
        <p:nvPicPr>
          <p:cNvPr id="15" name="Picture 14"/>
          <p:cNvPicPr>
            <a:picLocks noChangeAspect="1"/>
          </p:cNvPicPr>
          <p:nvPr/>
        </p:nvPicPr>
        <p:blipFill>
          <a:blip r:embed="rId2"/>
          <a:stretch>
            <a:fillRect/>
          </a:stretch>
        </p:blipFill>
        <p:spPr>
          <a:xfrm>
            <a:off x="24849" y="781251"/>
            <a:ext cx="3193744" cy="3049347"/>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3817360624"/>
              </p:ext>
            </p:extLst>
          </p:nvPr>
        </p:nvGraphicFramePr>
        <p:xfrm>
          <a:off x="3875458" y="996331"/>
          <a:ext cx="4806015" cy="2016078"/>
        </p:xfrm>
        <a:graphic>
          <a:graphicData uri="http://schemas.openxmlformats.org/drawingml/2006/table">
            <a:tbl>
              <a:tblPr/>
              <a:tblGrid>
                <a:gridCol w="2689575"/>
                <a:gridCol w="529110"/>
                <a:gridCol w="529110"/>
                <a:gridCol w="529110"/>
                <a:gridCol w="529110"/>
              </a:tblGrid>
              <a:tr h="473689">
                <a:tc rowSpan="2">
                  <a:txBody>
                    <a:bodyPr/>
                    <a:lstStyle/>
                    <a:p>
                      <a:pPr algn="ctr" fontAlgn="ctr"/>
                      <a:r>
                        <a:rPr lang="en-US" sz="1600" b="1" i="0" u="none" strike="noStrike" dirty="0" err="1" smtClean="0">
                          <a:solidFill>
                            <a:schemeClr val="tx1"/>
                          </a:solidFill>
                          <a:effectLst/>
                          <a:latin typeface="Arial"/>
                          <a:cs typeface="Arial"/>
                        </a:rPr>
                        <a:t>Enrichissement</a:t>
                      </a:r>
                      <a:endParaRPr lang="en-US" sz="1600" b="1" i="0" u="none" strike="noStrike" dirty="0">
                        <a:solidFill>
                          <a:schemeClr val="tx1"/>
                        </a:solidFill>
                        <a:effectLst/>
                        <a:latin typeface="Arial"/>
                        <a:cs typeface="Arial"/>
                      </a:endParaRPr>
                    </a:p>
                  </a:txBody>
                  <a:tcPr marL="9774" marR="9774" marT="9774" marB="0" anchor="ctr">
                    <a:lnL w="12700" cap="flat" cmpd="sng" algn="ctr">
                      <a:solidFill>
                        <a:scrgbClr r="0" g="0" b="0"/>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gridSpan="2">
                  <a:txBody>
                    <a:bodyPr/>
                    <a:lstStyle/>
                    <a:p>
                      <a:pPr algn="ctr" fontAlgn="ctr"/>
                      <a:r>
                        <a:rPr lang="en-US" sz="1600" b="1" i="0" u="none" strike="noStrike" dirty="0" err="1" smtClean="0">
                          <a:solidFill>
                            <a:schemeClr val="tx1"/>
                          </a:solidFill>
                          <a:effectLst/>
                          <a:latin typeface="Arial"/>
                          <a:cs typeface="Arial"/>
                        </a:rPr>
                        <a:t>Sérum</a:t>
                      </a:r>
                      <a:endParaRPr lang="en-US" sz="1600" b="1" i="0" u="none" strike="noStrike" dirty="0">
                        <a:solidFill>
                          <a:schemeClr val="tx1"/>
                        </a:solidFill>
                        <a:effectLst/>
                        <a:latin typeface="Arial"/>
                        <a:cs typeface="Arial"/>
                      </a:endParaRPr>
                    </a:p>
                  </a:txBody>
                  <a:tcPr marL="9774" marR="9774" marT="9774" marB="0" anchor="ctr">
                    <a:lnL w="12700" cap="flat" cmpd="sng" algn="ctr">
                      <a:solidFill>
                        <a:prstClr val="black"/>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hMerge="1">
                  <a:txBody>
                    <a:bodyPr/>
                    <a:lstStyle/>
                    <a:p>
                      <a:pPr algn="ctr" fontAlgn="ctr"/>
                      <a:endParaRPr lang="en-US" sz="1100" b="1" i="0" u="none" strike="noStrike" dirty="0">
                        <a:solidFill>
                          <a:schemeClr val="tx1"/>
                        </a:solidFill>
                        <a:effectLst/>
                        <a:latin typeface="Calibri"/>
                      </a:endParaRPr>
                    </a:p>
                  </a:txBody>
                  <a:tcPr marL="9774" marR="9774" marT="9774"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gridSpan="2">
                  <a:txBody>
                    <a:bodyPr/>
                    <a:lstStyle/>
                    <a:p>
                      <a:pPr algn="ctr" fontAlgn="ctr"/>
                      <a:r>
                        <a:rPr lang="en-US" sz="1600" b="1" i="0" u="none" strike="noStrike" dirty="0" smtClean="0">
                          <a:solidFill>
                            <a:schemeClr val="tx1"/>
                          </a:solidFill>
                          <a:effectLst/>
                          <a:latin typeface="Arial"/>
                          <a:cs typeface="Arial"/>
                        </a:rPr>
                        <a:t>Saliva</a:t>
                      </a:r>
                      <a:endParaRPr lang="en-US" sz="1600" b="1" i="0" u="none" strike="noStrike" dirty="0">
                        <a:solidFill>
                          <a:schemeClr val="tx1"/>
                        </a:solidFill>
                        <a:effectLst/>
                        <a:latin typeface="Arial"/>
                        <a:cs typeface="Arial"/>
                      </a:endParaRPr>
                    </a:p>
                  </a:txBody>
                  <a:tcPr marL="9774" marR="9774" marT="9774" marB="0" anchor="ctr">
                    <a:lnL w="12700" cap="flat" cmpd="sng" algn="ctr">
                      <a:solidFill>
                        <a:scrgbClr r="0" g="0" b="0"/>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hMerge="1">
                  <a:txBody>
                    <a:bodyPr/>
                    <a:lstStyle/>
                    <a:p>
                      <a:pPr algn="ctr" fontAlgn="ctr"/>
                      <a:endParaRPr lang="en-US" sz="1100" b="1" i="0" u="none" strike="noStrike" dirty="0">
                        <a:solidFill>
                          <a:schemeClr val="tx1"/>
                        </a:solidFill>
                        <a:effectLst/>
                        <a:latin typeface="Calibri"/>
                      </a:endParaRPr>
                    </a:p>
                  </a:txBody>
                  <a:tcPr marL="9774" marR="9774" marT="9774"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212474">
                <a:tc vMerge="1">
                  <a:txBody>
                    <a:bodyPr/>
                    <a:lstStyle/>
                    <a:p>
                      <a:endParaRPr lang="en-US"/>
                    </a:p>
                  </a:txBody>
                  <a:tcPr/>
                </a:tc>
                <a:tc>
                  <a:txBody>
                    <a:bodyPr/>
                    <a:lstStyle/>
                    <a:p>
                      <a:pPr algn="ctr" fontAlgn="ctr"/>
                      <a:r>
                        <a:rPr lang="en-US" sz="1400" b="1" i="0" u="none" strike="noStrike" dirty="0">
                          <a:solidFill>
                            <a:schemeClr val="tx1"/>
                          </a:solidFill>
                          <a:effectLst/>
                          <a:latin typeface="Arial"/>
                          <a:cs typeface="Arial"/>
                        </a:rPr>
                        <a:t>-</a:t>
                      </a:r>
                    </a:p>
                  </a:txBody>
                  <a:tcPr marL="9774" marR="9774" marT="9774" marB="0" anchor="ctr">
                    <a:lnL w="12700" cap="flat" cmpd="sng" algn="ctr">
                      <a:solidFill>
                        <a:prstClr val="black"/>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ctr"/>
                      <a:r>
                        <a:rPr lang="en-US" sz="1400" b="1" i="0" u="none" strike="noStrike" dirty="0">
                          <a:solidFill>
                            <a:schemeClr val="tx1"/>
                          </a:solidFill>
                          <a:effectLst/>
                          <a:latin typeface="Arial"/>
                          <a:cs typeface="Arial"/>
                        </a:rPr>
                        <a:t>+</a:t>
                      </a:r>
                    </a:p>
                  </a:txBody>
                  <a:tcPr marL="9774" marR="9774" marT="9774" marB="0" anchor="ct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ctr"/>
                      <a:r>
                        <a:rPr lang="en-US" sz="1400" b="1" i="0" u="none" strike="noStrike" dirty="0">
                          <a:solidFill>
                            <a:schemeClr val="tx1"/>
                          </a:solidFill>
                          <a:effectLst/>
                          <a:latin typeface="Arial"/>
                          <a:cs typeface="Arial"/>
                        </a:rPr>
                        <a:t>-</a:t>
                      </a:r>
                    </a:p>
                  </a:txBody>
                  <a:tcPr marL="9774" marR="9774" marT="9774" marB="0"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fontAlgn="ctr"/>
                      <a:r>
                        <a:rPr lang="en-US" sz="1400" b="1" i="0" u="none" strike="noStrike" dirty="0">
                          <a:solidFill>
                            <a:schemeClr val="tx1"/>
                          </a:solidFill>
                          <a:effectLst/>
                          <a:latin typeface="Arial"/>
                          <a:cs typeface="Arial"/>
                        </a:rPr>
                        <a:t>+</a:t>
                      </a:r>
                    </a:p>
                  </a:txBody>
                  <a:tcPr marL="9774" marR="9774" marT="9774" marB="0" anchor="ctr">
                    <a:lnL w="6350" cap="flat" cmpd="sng" algn="ctr">
                      <a:solidFill>
                        <a:scrgbClr r="0" g="0" b="0"/>
                      </a:solidFill>
                      <a:prstDash val="solid"/>
                      <a:round/>
                      <a:headEnd type="none" w="med" len="med"/>
                      <a:tailEnd type="none" w="med" len="med"/>
                    </a:lnL>
                    <a:lnR w="12700" cap="flat" cmpd="sng" algn="ctr">
                      <a:solidFill>
                        <a:prstClr val="black"/>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r>
              <a:tr h="415641">
                <a:tc>
                  <a:txBody>
                    <a:bodyPr/>
                    <a:lstStyle/>
                    <a:p>
                      <a:pPr algn="ctr" fontAlgn="ctr"/>
                      <a:r>
                        <a:rPr lang="en-US" sz="1400" b="0" i="0" u="none" strike="noStrike" dirty="0" err="1" smtClean="0">
                          <a:solidFill>
                            <a:schemeClr val="tx1"/>
                          </a:solidFill>
                          <a:effectLst/>
                          <a:latin typeface="+mn-lt"/>
                          <a:cs typeface="Arial"/>
                        </a:rPr>
                        <a:t>Métabolisme</a:t>
                      </a:r>
                      <a:r>
                        <a:rPr lang="en-US" sz="1400" b="0" i="0" u="none" strike="noStrike" dirty="0" smtClean="0">
                          <a:solidFill>
                            <a:schemeClr val="tx1"/>
                          </a:solidFill>
                          <a:effectLst/>
                          <a:latin typeface="+mn-lt"/>
                          <a:cs typeface="Arial"/>
                        </a:rPr>
                        <a:t> de </a:t>
                      </a:r>
                      <a:r>
                        <a:rPr lang="en-US" sz="1400" b="0" i="0" u="none" strike="noStrike" dirty="0" err="1" smtClean="0">
                          <a:solidFill>
                            <a:schemeClr val="tx1"/>
                          </a:solidFill>
                          <a:effectLst/>
                          <a:latin typeface="+mn-lt"/>
                          <a:cs typeface="Arial"/>
                        </a:rPr>
                        <a:t>l’acide</a:t>
                      </a:r>
                      <a:r>
                        <a:rPr lang="en-US" sz="1400" b="0" i="0" u="none" strike="noStrike" dirty="0" smtClean="0">
                          <a:solidFill>
                            <a:schemeClr val="tx1"/>
                          </a:solidFill>
                          <a:effectLst/>
                          <a:latin typeface="+mn-lt"/>
                          <a:cs typeface="Arial"/>
                        </a:rPr>
                        <a:t> </a:t>
                      </a:r>
                      <a:r>
                        <a:rPr lang="en-US" sz="1400" b="0" i="0" u="none" strike="noStrike" dirty="0" err="1" smtClean="0">
                          <a:solidFill>
                            <a:schemeClr val="tx1"/>
                          </a:solidFill>
                          <a:effectLst/>
                          <a:latin typeface="+mn-lt"/>
                          <a:cs typeface="Arial"/>
                        </a:rPr>
                        <a:t>linolénique</a:t>
                      </a:r>
                      <a:r>
                        <a:rPr lang="en-US" sz="1400" b="0" i="0" u="none" strike="noStrike" dirty="0" smtClean="0">
                          <a:solidFill>
                            <a:schemeClr val="tx1"/>
                          </a:solidFill>
                          <a:effectLst/>
                          <a:latin typeface="+mn-lt"/>
                          <a:cs typeface="Arial"/>
                        </a:rPr>
                        <a:t> et </a:t>
                      </a:r>
                      <a:r>
                        <a:rPr lang="en-US" sz="1400" b="0" i="0" u="none" strike="noStrike" dirty="0" err="1" smtClean="0">
                          <a:solidFill>
                            <a:schemeClr val="tx1"/>
                          </a:solidFill>
                          <a:effectLst/>
                          <a:latin typeface="+mn-lt"/>
                          <a:cs typeface="Arial"/>
                        </a:rPr>
                        <a:t>linoléique</a:t>
                      </a:r>
                      <a:endParaRPr lang="en-US" sz="1400" b="0" i="0" u="none" strike="noStrike" dirty="0">
                        <a:solidFill>
                          <a:schemeClr val="tx1"/>
                        </a:solidFill>
                        <a:effectLst/>
                        <a:latin typeface="+mn-lt"/>
                        <a:cs typeface="Arial"/>
                      </a:endParaRPr>
                    </a:p>
                  </a:txBody>
                  <a:tcPr marL="9774" marR="9774" marT="9774" marB="0" anchor="ctr">
                    <a:lnL w="12700" cap="flat" cmpd="sng" algn="ctr">
                      <a:solidFill>
                        <a:scrgbClr r="0" g="0" b="0"/>
                      </a:solidFill>
                      <a:prstDash val="solid"/>
                      <a:round/>
                      <a:headEnd type="none" w="med" len="med"/>
                      <a:tailEnd type="none" w="med" len="med"/>
                    </a:lnL>
                    <a:lnR w="12700" cap="flat" cmpd="sng" algn="ctr">
                      <a:solidFill>
                        <a:prstClr val="black"/>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a:r>
                        <a:rPr lang="en-US" sz="1000" b="0" dirty="0" smtClean="0">
                          <a:latin typeface="Arial"/>
                          <a:cs typeface="Arial"/>
                        </a:rPr>
                        <a:t>/</a:t>
                      </a:r>
                      <a:endParaRPr lang="en-US" sz="1000" b="0" dirty="0">
                        <a:latin typeface="Arial"/>
                        <a:cs typeface="Arial"/>
                      </a:endParaRPr>
                    </a:p>
                  </a:txBody>
                  <a:tcPr marL="9774" marR="9774" marT="9774" marB="0" anchor="ctr">
                    <a:lnL w="12700" cap="flat" cmpd="sng" algn="ctr">
                      <a:solidFill>
                        <a:prstClr val="black"/>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dirty="0" smtClean="0">
                          <a:latin typeface="Arial"/>
                          <a:cs typeface="Arial"/>
                        </a:rPr>
                        <a:t>/</a:t>
                      </a:r>
                    </a:p>
                  </a:txBody>
                  <a:tcPr marL="9774" marR="9774" marT="9774" marB="0" anchor="ct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algn="ctr"/>
                      <a:r>
                        <a:rPr lang="en-US" sz="1000" b="0" dirty="0" smtClean="0">
                          <a:latin typeface="Arial"/>
                          <a:cs typeface="Arial"/>
                        </a:rPr>
                        <a:t>/</a:t>
                      </a:r>
                      <a:endParaRPr lang="en-US" sz="1000" b="0" dirty="0">
                        <a:latin typeface="Arial"/>
                        <a:cs typeface="Arial"/>
                      </a:endParaRPr>
                    </a:p>
                  </a:txBody>
                  <a:tcPr marL="9774" marR="9774" marT="9774" marB="0"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algn="ctr" fontAlgn="ctr"/>
                      <a:r>
                        <a:rPr lang="nb-NO" sz="1400" b="0" i="0" u="none" strike="noStrike" dirty="0" smtClean="0">
                          <a:solidFill>
                            <a:schemeClr val="tx1"/>
                          </a:solidFill>
                          <a:effectLst/>
                          <a:latin typeface="Arial"/>
                          <a:cs typeface="Arial"/>
                        </a:rPr>
                        <a:t>***</a:t>
                      </a:r>
                      <a:endParaRPr lang="nb-NO" sz="1400" b="0" i="0" u="none" strike="noStrike" dirty="0">
                        <a:solidFill>
                          <a:schemeClr val="tx1"/>
                        </a:solidFill>
                        <a:effectLst/>
                        <a:latin typeface="Arial"/>
                        <a:cs typeface="Arial"/>
                      </a:endParaRPr>
                    </a:p>
                  </a:txBody>
                  <a:tcPr marL="9774" marR="9774" marT="9774" marB="0" anchor="ctr">
                    <a:lnL w="6350" cap="flat" cmpd="sng" algn="ctr">
                      <a:solidFill>
                        <a:scrgbClr r="0" g="0" b="0"/>
                      </a:solidFill>
                      <a:prstDash val="solid"/>
                      <a:round/>
                      <a:headEnd type="none" w="med" len="med"/>
                      <a:tailEnd type="none" w="med" len="med"/>
                    </a:lnL>
                    <a:lnR w="12700" cap="flat" cmpd="sng" algn="ctr">
                      <a:solidFill>
                        <a:prstClr val="black"/>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r>
              <a:tr h="212474">
                <a:tc>
                  <a:txBody>
                    <a:bodyPr/>
                    <a:lstStyle/>
                    <a:p>
                      <a:pPr algn="ctr" fontAlgn="ctr"/>
                      <a:r>
                        <a:rPr lang="en-US" sz="1400" b="0" i="0" u="none" strike="noStrike" dirty="0" err="1" smtClean="0">
                          <a:solidFill>
                            <a:schemeClr val="tx1"/>
                          </a:solidFill>
                          <a:effectLst/>
                          <a:latin typeface="+mn-lt"/>
                          <a:cs typeface="Arial"/>
                        </a:rPr>
                        <a:t>Metabolisme</a:t>
                      </a:r>
                      <a:r>
                        <a:rPr lang="en-US" sz="1400" b="0" i="0" u="none" strike="noStrike" dirty="0" smtClean="0">
                          <a:solidFill>
                            <a:schemeClr val="tx1"/>
                          </a:solidFill>
                          <a:effectLst/>
                          <a:latin typeface="+mn-lt"/>
                          <a:cs typeface="Arial"/>
                        </a:rPr>
                        <a:t> de </a:t>
                      </a:r>
                      <a:r>
                        <a:rPr lang="en-US" sz="1400" b="0" i="0" u="none" strike="noStrike" dirty="0" err="1" smtClean="0">
                          <a:solidFill>
                            <a:schemeClr val="tx1"/>
                          </a:solidFill>
                          <a:effectLst/>
                          <a:latin typeface="+mn-lt"/>
                          <a:cs typeface="Arial"/>
                        </a:rPr>
                        <a:t>l’acide</a:t>
                      </a:r>
                      <a:r>
                        <a:rPr lang="en-US" sz="1400" b="0" i="0" u="none" strike="noStrike" baseline="0" dirty="0" smtClean="0">
                          <a:solidFill>
                            <a:schemeClr val="tx1"/>
                          </a:solidFill>
                          <a:effectLst/>
                          <a:latin typeface="+mn-lt"/>
                          <a:cs typeface="Arial"/>
                        </a:rPr>
                        <a:t> </a:t>
                      </a:r>
                      <a:r>
                        <a:rPr lang="en-US" sz="1400" b="0" i="0" u="none" strike="noStrike" baseline="0" dirty="0" err="1" smtClean="0">
                          <a:solidFill>
                            <a:schemeClr val="tx1"/>
                          </a:solidFill>
                          <a:effectLst/>
                          <a:latin typeface="+mn-lt"/>
                          <a:cs typeface="Arial"/>
                        </a:rPr>
                        <a:t>a</a:t>
                      </a:r>
                      <a:r>
                        <a:rPr lang="en-US" sz="1400" b="0" i="0" u="none" strike="noStrike" dirty="0" err="1" smtClean="0">
                          <a:solidFill>
                            <a:schemeClr val="tx1"/>
                          </a:solidFill>
                          <a:effectLst/>
                          <a:latin typeface="+mn-lt"/>
                          <a:cs typeface="Arial"/>
                        </a:rPr>
                        <a:t>rachidonique</a:t>
                      </a:r>
                      <a:endParaRPr lang="en-US" sz="1400" b="0" i="0" u="none" strike="noStrike" dirty="0">
                        <a:solidFill>
                          <a:schemeClr val="tx1"/>
                        </a:solidFill>
                        <a:effectLst/>
                        <a:latin typeface="+mn-lt"/>
                        <a:cs typeface="Arial"/>
                      </a:endParaRPr>
                    </a:p>
                  </a:txBody>
                  <a:tcPr marL="9774" marR="9774" marT="9774" marB="0" anchor="ctr">
                    <a:lnL w="12700" cap="flat" cmpd="sng" algn="ctr">
                      <a:solidFill>
                        <a:scrgbClr r="0" g="0" b="0"/>
                      </a:solidFill>
                      <a:prstDash val="solid"/>
                      <a:round/>
                      <a:headEnd type="none" w="med" len="med"/>
                      <a:tailEnd type="none" w="med" len="med"/>
                    </a:lnL>
                    <a:lnR w="12700" cap="flat" cmpd="sng" algn="ctr">
                      <a:solidFill>
                        <a:prstClr val="black"/>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algn="ctr"/>
                      <a:r>
                        <a:rPr lang="en-US" sz="1000" b="0" dirty="0" smtClean="0">
                          <a:latin typeface="Arial"/>
                          <a:cs typeface="Arial"/>
                        </a:rPr>
                        <a:t>/</a:t>
                      </a:r>
                      <a:endParaRPr lang="en-US" sz="1000" b="0" dirty="0">
                        <a:latin typeface="Arial"/>
                        <a:cs typeface="Arial"/>
                      </a:endParaRPr>
                    </a:p>
                  </a:txBody>
                  <a:tcPr marL="9774" marR="9774" marT="9774" marB="0" anchor="ctr">
                    <a:lnL w="12700" cap="flat" cmpd="sng" algn="ctr">
                      <a:solidFill>
                        <a:prstClr val="black"/>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algn="ctr"/>
                      <a:r>
                        <a:rPr lang="en-US" sz="1400" b="0" dirty="0" smtClean="0">
                          <a:latin typeface="Arial"/>
                          <a:cs typeface="Arial"/>
                        </a:rPr>
                        <a:t>****</a:t>
                      </a:r>
                      <a:endParaRPr lang="en-US" sz="1400" b="0" dirty="0">
                        <a:latin typeface="Arial"/>
                        <a:cs typeface="Arial"/>
                      </a:endParaRPr>
                    </a:p>
                  </a:txBody>
                  <a:tcPr marL="9774" marR="9774" marT="9774" marB="0" anchor="ct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algn="ctr"/>
                      <a:r>
                        <a:rPr lang="en-US" sz="1000" b="0" dirty="0" smtClean="0">
                          <a:latin typeface="Arial"/>
                          <a:cs typeface="Arial"/>
                        </a:rPr>
                        <a:t>/</a:t>
                      </a:r>
                      <a:endParaRPr lang="en-US" sz="1000" b="0" dirty="0">
                        <a:latin typeface="Arial"/>
                        <a:cs typeface="Arial"/>
                      </a:endParaRPr>
                    </a:p>
                  </a:txBody>
                  <a:tcPr marL="9774" marR="9774" marT="9774" marB="0"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smtClean="0">
                          <a:solidFill>
                            <a:schemeClr val="tx1"/>
                          </a:solidFill>
                          <a:latin typeface="Arial"/>
                          <a:cs typeface="Arial"/>
                        </a:rPr>
                        <a:t>****</a:t>
                      </a:r>
                    </a:p>
                  </a:txBody>
                  <a:tcPr marL="9774" marR="9774" marT="9774" marB="0" anchor="ctr">
                    <a:lnL w="6350" cap="flat" cmpd="sng" algn="ctr">
                      <a:solidFill>
                        <a:scrgbClr r="0" g="0" b="0"/>
                      </a:solidFill>
                      <a:prstDash val="solid"/>
                      <a:round/>
                      <a:headEnd type="none" w="med" len="med"/>
                      <a:tailEnd type="none" w="med" len="med"/>
                    </a:lnL>
                    <a:lnR w="12700" cap="flat" cmpd="sng" algn="ctr">
                      <a:solidFill>
                        <a:prstClr val="black"/>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r>
              <a:tr h="212474">
                <a:tc>
                  <a:txBody>
                    <a:bodyPr/>
                    <a:lstStyle/>
                    <a:p>
                      <a:pPr algn="ctr" fontAlgn="ctr"/>
                      <a:r>
                        <a:rPr lang="en-US" sz="1400" b="0" i="0" u="none" strike="noStrike" dirty="0" err="1" smtClean="0">
                          <a:solidFill>
                            <a:schemeClr val="tx1"/>
                          </a:solidFill>
                          <a:effectLst/>
                          <a:latin typeface="+mn-lt"/>
                          <a:cs typeface="Arial"/>
                        </a:rPr>
                        <a:t>Biosynthèse</a:t>
                      </a:r>
                      <a:r>
                        <a:rPr lang="en-US" sz="1400" b="0" i="0" u="none" strike="noStrike" dirty="0" smtClean="0">
                          <a:solidFill>
                            <a:schemeClr val="tx1"/>
                          </a:solidFill>
                          <a:effectLst/>
                          <a:latin typeface="+mn-lt"/>
                          <a:cs typeface="Arial"/>
                        </a:rPr>
                        <a:t> de </a:t>
                      </a:r>
                      <a:r>
                        <a:rPr lang="en-US" sz="1400" b="0" i="0" u="none" strike="noStrike" dirty="0" err="1" smtClean="0">
                          <a:solidFill>
                            <a:schemeClr val="tx1"/>
                          </a:solidFill>
                          <a:effectLst/>
                          <a:latin typeface="+mn-lt"/>
                          <a:cs typeface="Arial"/>
                        </a:rPr>
                        <a:t>l’acide</a:t>
                      </a:r>
                      <a:r>
                        <a:rPr lang="en-US" sz="1400" b="0" i="0" u="none" strike="noStrike" dirty="0" smtClean="0">
                          <a:solidFill>
                            <a:schemeClr val="tx1"/>
                          </a:solidFill>
                          <a:effectLst/>
                          <a:latin typeface="+mn-lt"/>
                          <a:cs typeface="Arial"/>
                        </a:rPr>
                        <a:t> </a:t>
                      </a:r>
                      <a:r>
                        <a:rPr lang="en-US" sz="1400" b="0" i="0" u="none" strike="noStrike" dirty="0" err="1" smtClean="0">
                          <a:solidFill>
                            <a:schemeClr val="tx1"/>
                          </a:solidFill>
                          <a:effectLst/>
                          <a:latin typeface="+mn-lt"/>
                          <a:cs typeface="Arial"/>
                        </a:rPr>
                        <a:t>biliaire</a:t>
                      </a:r>
                      <a:endParaRPr lang="en-US" sz="1400" b="0" i="0" u="none" strike="noStrike" dirty="0">
                        <a:solidFill>
                          <a:schemeClr val="tx1"/>
                        </a:solidFill>
                        <a:effectLst/>
                        <a:latin typeface="+mn-lt"/>
                        <a:cs typeface="Arial"/>
                      </a:endParaRPr>
                    </a:p>
                  </a:txBody>
                  <a:tcPr marL="9774" marR="9774" marT="9774" marB="0" anchor="ctr">
                    <a:lnL w="12700" cap="flat" cmpd="sng" algn="ctr">
                      <a:solidFill>
                        <a:scrgbClr r="0" g="0" b="0"/>
                      </a:solidFill>
                      <a:prstDash val="solid"/>
                      <a:round/>
                      <a:headEnd type="none" w="med" len="med"/>
                      <a:tailEnd type="none" w="med" len="med"/>
                    </a:lnL>
                    <a:lnR w="12700" cap="flat" cmpd="sng" algn="ctr">
                      <a:solidFill>
                        <a:prstClr val="black"/>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uk-UA" sz="1400" b="0" kern="1200" dirty="0" smtClean="0">
                          <a:solidFill>
                            <a:schemeClr val="tx1"/>
                          </a:solidFill>
                          <a:latin typeface="Arial"/>
                          <a:ea typeface="+mn-ea"/>
                          <a:cs typeface="Arial"/>
                        </a:rPr>
                        <a:t>#</a:t>
                      </a:r>
                      <a:endParaRPr lang="nb-NO" sz="1400" b="0" i="0" u="none" strike="noStrike" dirty="0" smtClean="0">
                        <a:solidFill>
                          <a:schemeClr val="tx1"/>
                        </a:solidFill>
                        <a:effectLst/>
                        <a:latin typeface="Arial"/>
                        <a:cs typeface="Arial"/>
                      </a:endParaRPr>
                    </a:p>
                  </a:txBody>
                  <a:tcPr marL="9774" marR="9774" marT="9774" marB="0" anchor="ctr">
                    <a:lnL w="12700" cap="flat" cmpd="sng" algn="ctr">
                      <a:solidFill>
                        <a:prstClr val="black"/>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algn="ctr"/>
                      <a:r>
                        <a:rPr lang="en-US" sz="1000" b="0" dirty="0" smtClean="0">
                          <a:latin typeface="Arial"/>
                          <a:cs typeface="Arial"/>
                        </a:rPr>
                        <a:t>/</a:t>
                      </a:r>
                      <a:endParaRPr lang="en-US" sz="1000" b="0" dirty="0">
                        <a:latin typeface="Arial"/>
                        <a:cs typeface="Arial"/>
                      </a:endParaRPr>
                    </a:p>
                  </a:txBody>
                  <a:tcPr marL="9774" marR="9774" marT="9774" marB="0" anchor="ct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dirty="0" smtClean="0">
                          <a:latin typeface="Arial"/>
                          <a:cs typeface="Arial"/>
                        </a:rPr>
                        <a:t>/</a:t>
                      </a:r>
                    </a:p>
                  </a:txBody>
                  <a:tcPr marL="9774" marR="9774" marT="9774" marB="0"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dirty="0" smtClean="0">
                          <a:latin typeface="Arial"/>
                          <a:cs typeface="Arial"/>
                        </a:rPr>
                        <a:t>/</a:t>
                      </a:r>
                    </a:p>
                  </a:txBody>
                  <a:tcPr marL="9774" marR="9774" marT="9774" marB="0" anchor="ctr">
                    <a:lnL w="6350" cap="flat" cmpd="sng" algn="ctr">
                      <a:solidFill>
                        <a:scrgbClr r="0" g="0" b="0"/>
                      </a:solidFill>
                      <a:prstDash val="solid"/>
                      <a:round/>
                      <a:headEnd type="none" w="med" len="med"/>
                      <a:tailEnd type="none" w="med" len="med"/>
                    </a:lnL>
                    <a:lnR w="12700" cap="flat" cmpd="sng" algn="ctr">
                      <a:solidFill>
                        <a:prstClr val="black"/>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solidFill>
                      <a:srgbClr val="FFFFFF"/>
                    </a:solidFill>
                  </a:tcPr>
                </a:tc>
              </a:tr>
              <a:tr h="212474">
                <a:tc>
                  <a:txBody>
                    <a:bodyPr/>
                    <a:lstStyle/>
                    <a:p>
                      <a:pPr algn="ctr" fontAlgn="ctr"/>
                      <a:r>
                        <a:rPr lang="en-US" sz="1400" b="0" i="0" u="none" strike="noStrike" dirty="0" err="1" smtClean="0">
                          <a:solidFill>
                            <a:schemeClr val="tx1"/>
                          </a:solidFill>
                          <a:effectLst/>
                          <a:latin typeface="+mn-lt"/>
                          <a:cs typeface="Arial"/>
                        </a:rPr>
                        <a:t>Steroidogénèse</a:t>
                      </a:r>
                      <a:endParaRPr lang="en-US" sz="1400" b="0" i="0" u="none" strike="noStrike" dirty="0">
                        <a:solidFill>
                          <a:schemeClr val="tx1"/>
                        </a:solidFill>
                        <a:effectLst/>
                        <a:latin typeface="+mn-lt"/>
                        <a:cs typeface="Arial"/>
                      </a:endParaRPr>
                    </a:p>
                  </a:txBody>
                  <a:tcPr marL="9774" marR="9774" marT="9774" marB="0" anchor="ctr">
                    <a:lnL w="12700" cap="flat" cmpd="sng" algn="ctr">
                      <a:solidFill>
                        <a:scrgbClr r="0" g="0" b="0"/>
                      </a:solidFill>
                      <a:prstDash val="solid"/>
                      <a:round/>
                      <a:headEnd type="none" w="med" len="med"/>
                      <a:tailEnd type="none" w="med" len="med"/>
                    </a:lnL>
                    <a:lnR w="12700" cap="flat" cmpd="sng" algn="ctr">
                      <a:solidFill>
                        <a:prstClr val="black"/>
                      </a:solidFill>
                      <a:prstDash val="solid"/>
                      <a:round/>
                      <a:headEnd type="none" w="med" len="med"/>
                      <a:tailEnd type="none" w="med" len="med"/>
                    </a:lnR>
                    <a:lnT w="635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dirty="0" smtClean="0">
                          <a:latin typeface="Arial"/>
                          <a:cs typeface="Arial"/>
                        </a:rPr>
                        <a:t>/</a:t>
                      </a:r>
                    </a:p>
                  </a:txBody>
                  <a:tcPr marL="9774" marR="9774" marT="9774" marB="0" anchor="ctr">
                    <a:lnL w="12700" cap="flat" cmpd="sng" algn="ctr">
                      <a:solidFill>
                        <a:prstClr val="black"/>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tc>
                  <a:txBody>
                    <a:bodyPr/>
                    <a:lstStyle/>
                    <a:p>
                      <a:pPr algn="ctr"/>
                      <a:r>
                        <a:rPr lang="en-US" sz="1000" b="0" dirty="0" smtClean="0">
                          <a:latin typeface="Arial"/>
                          <a:cs typeface="Arial"/>
                        </a:rPr>
                        <a:t>/</a:t>
                      </a:r>
                      <a:endParaRPr lang="en-US" sz="1000" b="0" dirty="0">
                        <a:latin typeface="Arial"/>
                        <a:cs typeface="Arial"/>
                      </a:endParaRPr>
                    </a:p>
                  </a:txBody>
                  <a:tcPr marL="9774" marR="9774" marT="9774" marB="0" anchor="ctr">
                    <a:lnL w="635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000" b="0" dirty="0" smtClean="0">
                          <a:latin typeface="Arial"/>
                          <a:cs typeface="Arial"/>
                        </a:rPr>
                        <a:t>/</a:t>
                      </a:r>
                    </a:p>
                  </a:txBody>
                  <a:tcPr marL="9774" marR="9774" marT="9774" marB="0" anchor="ctr">
                    <a:lnL w="1270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dirty="0" smtClean="0">
                          <a:solidFill>
                            <a:schemeClr val="tx1"/>
                          </a:solidFill>
                          <a:latin typeface="Arial"/>
                          <a:cs typeface="Arial"/>
                        </a:rPr>
                        <a:t>**</a:t>
                      </a:r>
                    </a:p>
                  </a:txBody>
                  <a:tcPr marL="9774" marR="9774" marT="9774" marB="0" anchor="ctr">
                    <a:lnL w="6350" cap="flat" cmpd="sng" algn="ctr">
                      <a:solidFill>
                        <a:scrgbClr r="0" g="0" b="0"/>
                      </a:solidFill>
                      <a:prstDash val="solid"/>
                      <a:round/>
                      <a:headEnd type="none" w="med" len="med"/>
                      <a:tailEnd type="none" w="med" len="med"/>
                    </a:lnL>
                    <a:lnR w="12700" cap="flat" cmpd="sng" algn="ctr">
                      <a:solidFill>
                        <a:prstClr val="black"/>
                      </a:solidFill>
                      <a:prstDash val="solid"/>
                      <a:round/>
                      <a:headEnd type="none" w="med" len="med"/>
                      <a:tailEnd type="none" w="med" len="med"/>
                    </a:lnR>
                    <a:lnT w="635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solidFill>
                      <a:srgbClr val="FFFFFF"/>
                    </a:solidFill>
                  </a:tcPr>
                </a:tc>
              </a:tr>
            </a:tbl>
          </a:graphicData>
        </a:graphic>
      </p:graphicFrame>
      <p:sp>
        <p:nvSpPr>
          <p:cNvPr id="30" name="Rectangle 35"/>
          <p:cNvSpPr>
            <a:spLocks noChangeArrowheads="1"/>
          </p:cNvSpPr>
          <p:nvPr/>
        </p:nvSpPr>
        <p:spPr bwMode="auto">
          <a:xfrm>
            <a:off x="7388389" y="6646890"/>
            <a:ext cx="181679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CA" sz="1000" dirty="0" err="1" smtClean="0">
                <a:solidFill>
                  <a:srgbClr val="000000"/>
                </a:solidFill>
                <a:cs typeface="Arial" charset="0"/>
              </a:rPr>
              <a:t>Jawaid</a:t>
            </a:r>
            <a:r>
              <a:rPr lang="en-CA" sz="1000" dirty="0" smtClean="0">
                <a:solidFill>
                  <a:srgbClr val="000000"/>
                </a:solidFill>
                <a:cs typeface="Arial" charset="0"/>
              </a:rPr>
              <a:t> </a:t>
            </a:r>
            <a:r>
              <a:rPr lang="en-CA" sz="1000" dirty="0">
                <a:solidFill>
                  <a:srgbClr val="000000"/>
                </a:solidFill>
                <a:cs typeface="Arial" charset="0"/>
              </a:rPr>
              <a:t>et </a:t>
            </a:r>
            <a:r>
              <a:rPr lang="en-CA" sz="1000" dirty="0" smtClean="0">
                <a:solidFill>
                  <a:srgbClr val="000000"/>
                </a:solidFill>
                <a:cs typeface="Arial" charset="0"/>
              </a:rPr>
              <a:t>al. en </a:t>
            </a:r>
            <a:r>
              <a:rPr lang="en-CA" sz="1000" dirty="0" err="1" smtClean="0">
                <a:solidFill>
                  <a:srgbClr val="000000"/>
                </a:solidFill>
                <a:cs typeface="Arial" charset="0"/>
              </a:rPr>
              <a:t>préparation</a:t>
            </a:r>
            <a:endParaRPr lang="en-CA" sz="1000" dirty="0">
              <a:cs typeface="Arial" charset="0"/>
            </a:endParaRPr>
          </a:p>
        </p:txBody>
      </p:sp>
      <p:grpSp>
        <p:nvGrpSpPr>
          <p:cNvPr id="7" name="Group 6"/>
          <p:cNvGrpSpPr/>
          <p:nvPr/>
        </p:nvGrpSpPr>
        <p:grpSpPr>
          <a:xfrm>
            <a:off x="136438" y="3211849"/>
            <a:ext cx="7546095" cy="3624253"/>
            <a:chOff x="136438" y="3080461"/>
            <a:chExt cx="7546095" cy="3624253"/>
          </a:xfrm>
        </p:grpSpPr>
        <p:sp>
          <p:nvSpPr>
            <p:cNvPr id="8" name="Rectangle 7"/>
            <p:cNvSpPr/>
            <p:nvPr/>
          </p:nvSpPr>
          <p:spPr>
            <a:xfrm>
              <a:off x="136438" y="6427739"/>
              <a:ext cx="7304703" cy="276975"/>
            </a:xfrm>
            <a:prstGeom prst="rect">
              <a:avLst/>
            </a:prstGeom>
          </p:spPr>
          <p:txBody>
            <a:bodyPr wrap="square" lIns="91412" tIns="45708" rIns="91412" bIns="45708">
              <a:spAutoFit/>
            </a:bodyPr>
            <a:lstStyle/>
            <a:p>
              <a:pPr algn="ctr"/>
              <a:r>
                <a:rPr lang="en-US" sz="1200" dirty="0"/>
                <a:t>Unpaired t test with Welsch correction:  ***p&lt;0.001,  ****p&lt;0.0001, </a:t>
              </a:r>
              <a:r>
                <a:rPr lang="en-US" sz="1200" dirty="0" smtClean="0"/>
                <a:t>n=30 Controls, n=72 PLMS </a:t>
              </a:r>
              <a:endParaRPr lang="en-US" sz="1200" dirty="0"/>
            </a:p>
          </p:txBody>
        </p:sp>
        <p:pic>
          <p:nvPicPr>
            <p:cNvPr id="10" name="Bild 5">
              <a:extLst>
                <a:ext uri="{FF2B5EF4-FFF2-40B4-BE49-F238E27FC236}">
                  <a16:creationId xmlns="" xmlns:a16="http://schemas.microsoft.com/office/drawing/2014/main" id="{80937938-4D4A-6246-AB7E-06120F82508C}"/>
                </a:ext>
              </a:extLst>
            </p:cNvPr>
            <p:cNvPicPr>
              <a:picLocks noChangeAspect="1"/>
            </p:cNvPicPr>
            <p:nvPr/>
          </p:nvPicPr>
          <p:blipFill rotWithShape="1">
            <a:blip r:embed="rId3"/>
            <a:srcRect t="11305"/>
            <a:stretch/>
          </p:blipFill>
          <p:spPr>
            <a:xfrm>
              <a:off x="3891848" y="3080461"/>
              <a:ext cx="3790685" cy="3329504"/>
            </a:xfrm>
            <a:prstGeom prst="rect">
              <a:avLst/>
            </a:prstGeom>
          </p:spPr>
        </p:pic>
      </p:grpSp>
      <p:pic>
        <p:nvPicPr>
          <p:cNvPr id="12" name="Picture 11">
            <a:extLst>
              <a:ext uri="{FF2B5EF4-FFF2-40B4-BE49-F238E27FC236}">
                <a16:creationId xmlns="" xmlns:a16="http://schemas.microsoft.com/office/drawing/2014/main" id="{BD16BA1F-C6A7-CA48-85A0-87B929D202C3}"/>
              </a:ext>
            </a:extLst>
          </p:cNvPr>
          <p:cNvPicPr>
            <a:picLocks noChangeAspect="1"/>
          </p:cNvPicPr>
          <p:nvPr/>
        </p:nvPicPr>
        <p:blipFill>
          <a:blip r:embed="rId4"/>
          <a:stretch>
            <a:fillRect/>
          </a:stretch>
        </p:blipFill>
        <p:spPr>
          <a:xfrm>
            <a:off x="1289208" y="4055376"/>
            <a:ext cx="696295" cy="880552"/>
          </a:xfrm>
          <a:prstGeom prst="rect">
            <a:avLst/>
          </a:prstGeom>
        </p:spPr>
      </p:pic>
      <p:sp>
        <p:nvSpPr>
          <p:cNvPr id="13" name="Rectangle 12">
            <a:extLst>
              <a:ext uri="{FF2B5EF4-FFF2-40B4-BE49-F238E27FC236}">
                <a16:creationId xmlns="" xmlns:a16="http://schemas.microsoft.com/office/drawing/2014/main" id="{826B1DF7-5618-BB4E-8B1A-7500B7BFAB1B}"/>
              </a:ext>
            </a:extLst>
          </p:cNvPr>
          <p:cNvSpPr/>
          <p:nvPr/>
        </p:nvSpPr>
        <p:spPr>
          <a:xfrm>
            <a:off x="1061919" y="4942339"/>
            <a:ext cx="1122993" cy="276975"/>
          </a:xfrm>
          <a:prstGeom prst="rect">
            <a:avLst/>
          </a:prstGeom>
        </p:spPr>
        <p:txBody>
          <a:bodyPr wrap="square" lIns="91412" tIns="45708" rIns="91412" bIns="45708">
            <a:spAutoFit/>
          </a:bodyPr>
          <a:lstStyle/>
          <a:p>
            <a:pPr algn="ctr"/>
            <a:r>
              <a:rPr lang="en-US" sz="1200" dirty="0" smtClean="0"/>
              <a:t>Marina </a:t>
            </a:r>
            <a:r>
              <a:rPr lang="en-US" sz="1200" dirty="0" err="1" smtClean="0"/>
              <a:t>Kunzi</a:t>
            </a:r>
            <a:r>
              <a:rPr lang="en-US" sz="1200" dirty="0" smtClean="0"/>
              <a:t>   </a:t>
            </a:r>
            <a:endParaRPr lang="en-US" sz="1200" dirty="0"/>
          </a:p>
        </p:txBody>
      </p:sp>
    </p:spTree>
    <p:extLst>
      <p:ext uri="{BB962C8B-B14F-4D97-AF65-F5344CB8AC3E}">
        <p14:creationId xmlns:p14="http://schemas.microsoft.com/office/powerpoint/2010/main" val="19306630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4562" y="952534"/>
            <a:ext cx="4995602" cy="5601260"/>
            <a:chOff x="2394042" y="1473381"/>
            <a:chExt cx="4457902" cy="5222750"/>
          </a:xfrm>
        </p:grpSpPr>
        <p:pic>
          <p:nvPicPr>
            <p:cNvPr id="4" name="Picture 3">
              <a:extLst>
                <a:ext uri="{FF2B5EF4-FFF2-40B4-BE49-F238E27FC236}">
                  <a16:creationId xmlns="" xmlns:a16="http://schemas.microsoft.com/office/drawing/2014/main" id="{36F2B86D-13BC-934B-983B-80BD8212DDC0}"/>
                </a:ext>
              </a:extLst>
            </p:cNvPr>
            <p:cNvPicPr>
              <a:picLocks noChangeAspect="1"/>
            </p:cNvPicPr>
            <p:nvPr/>
          </p:nvPicPr>
          <p:blipFill>
            <a:blip r:embed="rId2"/>
            <a:stretch>
              <a:fillRect/>
            </a:stretch>
          </p:blipFill>
          <p:spPr>
            <a:xfrm>
              <a:off x="2394042" y="1669827"/>
              <a:ext cx="1664717" cy="2154340"/>
            </a:xfrm>
            <a:prstGeom prst="rect">
              <a:avLst/>
            </a:prstGeom>
          </p:spPr>
        </p:pic>
        <p:pic>
          <p:nvPicPr>
            <p:cNvPr id="5" name="Picture 4">
              <a:extLst>
                <a:ext uri="{FF2B5EF4-FFF2-40B4-BE49-F238E27FC236}">
                  <a16:creationId xmlns="" xmlns:a16="http://schemas.microsoft.com/office/drawing/2014/main" id="{7C82B57F-C38C-8A44-BBBE-72C40FD9DA73}"/>
                </a:ext>
              </a:extLst>
            </p:cNvPr>
            <p:cNvPicPr>
              <a:picLocks noChangeAspect="1"/>
            </p:cNvPicPr>
            <p:nvPr/>
          </p:nvPicPr>
          <p:blipFill>
            <a:blip r:embed="rId3"/>
            <a:stretch>
              <a:fillRect/>
            </a:stretch>
          </p:blipFill>
          <p:spPr>
            <a:xfrm>
              <a:off x="4486435" y="1612266"/>
              <a:ext cx="1933758" cy="2306318"/>
            </a:xfrm>
            <a:prstGeom prst="rect">
              <a:avLst/>
            </a:prstGeom>
          </p:spPr>
        </p:pic>
        <p:pic>
          <p:nvPicPr>
            <p:cNvPr id="6" name="Picture 5">
              <a:extLst>
                <a:ext uri="{FF2B5EF4-FFF2-40B4-BE49-F238E27FC236}">
                  <a16:creationId xmlns="" xmlns:a16="http://schemas.microsoft.com/office/drawing/2014/main" id="{714220A8-68A0-7C47-A4EA-66BC024A55ED}"/>
                </a:ext>
              </a:extLst>
            </p:cNvPr>
            <p:cNvPicPr>
              <a:picLocks noChangeAspect="1"/>
            </p:cNvPicPr>
            <p:nvPr/>
          </p:nvPicPr>
          <p:blipFill>
            <a:blip r:embed="rId4"/>
            <a:stretch>
              <a:fillRect/>
            </a:stretch>
          </p:blipFill>
          <p:spPr>
            <a:xfrm>
              <a:off x="2469141" y="4315032"/>
              <a:ext cx="1779284" cy="2381099"/>
            </a:xfrm>
            <a:prstGeom prst="rect">
              <a:avLst/>
            </a:prstGeom>
          </p:spPr>
        </p:pic>
        <p:pic>
          <p:nvPicPr>
            <p:cNvPr id="7" name="Picture 6">
              <a:extLst>
                <a:ext uri="{FF2B5EF4-FFF2-40B4-BE49-F238E27FC236}">
                  <a16:creationId xmlns="" xmlns:a16="http://schemas.microsoft.com/office/drawing/2014/main" id="{CB1EBBB4-52FD-5A4D-BCAC-639F89121A89}"/>
                </a:ext>
              </a:extLst>
            </p:cNvPr>
            <p:cNvPicPr>
              <a:picLocks noChangeAspect="1"/>
            </p:cNvPicPr>
            <p:nvPr/>
          </p:nvPicPr>
          <p:blipFill rotWithShape="1">
            <a:blip r:embed="rId5"/>
            <a:srcRect r="43706"/>
            <a:stretch/>
          </p:blipFill>
          <p:spPr>
            <a:xfrm>
              <a:off x="4756350" y="4357715"/>
              <a:ext cx="2095594" cy="2127183"/>
            </a:xfrm>
            <a:prstGeom prst="rect">
              <a:avLst/>
            </a:prstGeom>
          </p:spPr>
        </p:pic>
        <p:sp>
          <p:nvSpPr>
            <p:cNvPr id="9" name="TextBox 8">
              <a:extLst>
                <a:ext uri="{FF2B5EF4-FFF2-40B4-BE49-F238E27FC236}">
                  <a16:creationId xmlns="" xmlns:a16="http://schemas.microsoft.com/office/drawing/2014/main" id="{2949E84F-20C8-324E-B73A-10CBC76C7832}"/>
                </a:ext>
              </a:extLst>
            </p:cNvPr>
            <p:cNvSpPr txBox="1"/>
            <p:nvPr/>
          </p:nvSpPr>
          <p:spPr>
            <a:xfrm>
              <a:off x="2904265" y="1473381"/>
              <a:ext cx="1295400" cy="369332"/>
            </a:xfrm>
            <a:prstGeom prst="rect">
              <a:avLst/>
            </a:prstGeom>
            <a:noFill/>
          </p:spPr>
          <p:txBody>
            <a:bodyPr wrap="square" rtlCol="0">
              <a:spAutoFit/>
            </a:bodyPr>
            <a:lstStyle/>
            <a:p>
              <a:r>
                <a:rPr lang="en-US" b="1" dirty="0"/>
                <a:t>miR-16</a:t>
              </a:r>
            </a:p>
          </p:txBody>
        </p:sp>
        <p:sp>
          <p:nvSpPr>
            <p:cNvPr id="10" name="TextBox 9">
              <a:extLst>
                <a:ext uri="{FF2B5EF4-FFF2-40B4-BE49-F238E27FC236}">
                  <a16:creationId xmlns="" xmlns:a16="http://schemas.microsoft.com/office/drawing/2014/main" id="{C49849E1-0EC3-274F-805F-82225F4612D4}"/>
                </a:ext>
              </a:extLst>
            </p:cNvPr>
            <p:cNvSpPr txBox="1"/>
            <p:nvPr/>
          </p:nvSpPr>
          <p:spPr>
            <a:xfrm>
              <a:off x="5033351" y="1473381"/>
              <a:ext cx="1295400" cy="369332"/>
            </a:xfrm>
            <a:prstGeom prst="rect">
              <a:avLst/>
            </a:prstGeom>
            <a:noFill/>
          </p:spPr>
          <p:txBody>
            <a:bodyPr wrap="square" rtlCol="0">
              <a:spAutoFit/>
            </a:bodyPr>
            <a:lstStyle/>
            <a:p>
              <a:r>
                <a:rPr lang="en-US" b="1" dirty="0"/>
                <a:t>miR-34c</a:t>
              </a:r>
            </a:p>
          </p:txBody>
        </p:sp>
        <p:sp>
          <p:nvSpPr>
            <p:cNvPr id="11" name="TextBox 10">
              <a:extLst>
                <a:ext uri="{FF2B5EF4-FFF2-40B4-BE49-F238E27FC236}">
                  <a16:creationId xmlns="" xmlns:a16="http://schemas.microsoft.com/office/drawing/2014/main" id="{A1F79390-5EA4-4149-B293-EDDC37FB7AF4}"/>
                </a:ext>
              </a:extLst>
            </p:cNvPr>
            <p:cNvSpPr txBox="1"/>
            <p:nvPr/>
          </p:nvSpPr>
          <p:spPr>
            <a:xfrm>
              <a:off x="3062939" y="4104313"/>
              <a:ext cx="1295400" cy="369332"/>
            </a:xfrm>
            <a:prstGeom prst="rect">
              <a:avLst/>
            </a:prstGeom>
            <a:noFill/>
          </p:spPr>
          <p:txBody>
            <a:bodyPr wrap="square" rtlCol="0">
              <a:spAutoFit/>
            </a:bodyPr>
            <a:lstStyle/>
            <a:p>
              <a:r>
                <a:rPr lang="en-US" b="1" dirty="0"/>
                <a:t>miR-375</a:t>
              </a:r>
            </a:p>
          </p:txBody>
        </p:sp>
        <p:sp>
          <p:nvSpPr>
            <p:cNvPr id="12" name="TextBox 11">
              <a:extLst>
                <a:ext uri="{FF2B5EF4-FFF2-40B4-BE49-F238E27FC236}">
                  <a16:creationId xmlns="" xmlns:a16="http://schemas.microsoft.com/office/drawing/2014/main" id="{312E6520-0029-EC4B-B579-3C6CBD5465D5}"/>
                </a:ext>
              </a:extLst>
            </p:cNvPr>
            <p:cNvSpPr txBox="1"/>
            <p:nvPr/>
          </p:nvSpPr>
          <p:spPr>
            <a:xfrm>
              <a:off x="5203911" y="4092972"/>
              <a:ext cx="1295400" cy="369332"/>
            </a:xfrm>
            <a:prstGeom prst="rect">
              <a:avLst/>
            </a:prstGeom>
            <a:noFill/>
          </p:spPr>
          <p:txBody>
            <a:bodyPr wrap="square" rtlCol="0">
              <a:spAutoFit/>
            </a:bodyPr>
            <a:lstStyle/>
            <a:p>
              <a:r>
                <a:rPr lang="en-US" b="1" dirty="0"/>
                <a:t>miR-449</a:t>
              </a:r>
            </a:p>
          </p:txBody>
        </p:sp>
      </p:grpSp>
      <p:sp>
        <p:nvSpPr>
          <p:cNvPr id="13" name="Title 1">
            <a:extLst>
              <a:ext uri="{FF2B5EF4-FFF2-40B4-BE49-F238E27FC236}">
                <a16:creationId xmlns="" xmlns:a16="http://schemas.microsoft.com/office/drawing/2014/main" id="{2B419E8E-04E9-EA47-9887-BBCB59D31F23}"/>
              </a:ext>
            </a:extLst>
          </p:cNvPr>
          <p:cNvSpPr txBox="1">
            <a:spLocks/>
          </p:cNvSpPr>
          <p:nvPr/>
        </p:nvSpPr>
        <p:spPr bwMode="auto">
          <a:xfrm>
            <a:off x="788228" y="-123109"/>
            <a:ext cx="7707125" cy="101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2" tIns="45708" rIns="91412" bIns="4570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2200" dirty="0" err="1" smtClean="0">
                <a:solidFill>
                  <a:srgbClr val="0066FF"/>
                </a:solidFill>
                <a:latin typeface="Arial"/>
                <a:cs typeface="Arial"/>
              </a:rPr>
              <a:t>Altérations</a:t>
            </a:r>
            <a:r>
              <a:rPr lang="en-US" sz="2200" dirty="0" smtClean="0">
                <a:solidFill>
                  <a:srgbClr val="0066FF"/>
                </a:solidFill>
                <a:latin typeface="Arial"/>
                <a:cs typeface="Arial"/>
              </a:rPr>
              <a:t> des </a:t>
            </a:r>
            <a:r>
              <a:rPr lang="en-US" sz="2200" dirty="0" err="1" smtClean="0">
                <a:solidFill>
                  <a:srgbClr val="0066FF"/>
                </a:solidFill>
                <a:latin typeface="Arial"/>
                <a:cs typeface="Arial"/>
              </a:rPr>
              <a:t>microARNs</a:t>
            </a:r>
            <a:r>
              <a:rPr lang="en-US" sz="2200" dirty="0" smtClean="0">
                <a:solidFill>
                  <a:srgbClr val="0066FF"/>
                </a:solidFill>
                <a:latin typeface="Arial"/>
                <a:cs typeface="Arial"/>
              </a:rPr>
              <a:t> </a:t>
            </a:r>
            <a:r>
              <a:rPr lang="en-US" sz="2200" dirty="0" err="1" smtClean="0">
                <a:solidFill>
                  <a:srgbClr val="0066FF"/>
                </a:solidFill>
                <a:latin typeface="Arial"/>
                <a:cs typeface="Arial"/>
              </a:rPr>
              <a:t>dans</a:t>
            </a:r>
            <a:r>
              <a:rPr lang="en-US" sz="2200" dirty="0" smtClean="0">
                <a:solidFill>
                  <a:srgbClr val="0066FF"/>
                </a:solidFill>
                <a:latin typeface="Arial"/>
                <a:cs typeface="Arial"/>
              </a:rPr>
              <a:t> le </a:t>
            </a:r>
            <a:r>
              <a:rPr lang="en-US" sz="2200" dirty="0" err="1" smtClean="0">
                <a:solidFill>
                  <a:srgbClr val="0066FF"/>
                </a:solidFill>
                <a:latin typeface="Arial"/>
                <a:cs typeface="Arial"/>
              </a:rPr>
              <a:t>sperme</a:t>
            </a:r>
            <a:r>
              <a:rPr lang="en-US" sz="2200" dirty="0" smtClean="0">
                <a:solidFill>
                  <a:srgbClr val="0066FF"/>
                </a:solidFill>
                <a:latin typeface="Arial"/>
                <a:cs typeface="Arial"/>
              </a:rPr>
              <a:t> </a:t>
            </a:r>
            <a:r>
              <a:rPr lang="en-US" sz="2200" dirty="0" err="1" smtClean="0">
                <a:solidFill>
                  <a:srgbClr val="0066FF"/>
                </a:solidFill>
                <a:latin typeface="Arial"/>
                <a:cs typeface="Arial"/>
              </a:rPr>
              <a:t>d’hommes</a:t>
            </a:r>
            <a:r>
              <a:rPr lang="en-US" sz="2200" dirty="0" smtClean="0">
                <a:solidFill>
                  <a:srgbClr val="0066FF"/>
                </a:solidFill>
                <a:latin typeface="Arial"/>
                <a:cs typeface="Arial"/>
              </a:rPr>
              <a:t> </a:t>
            </a:r>
            <a:r>
              <a:rPr lang="en-US" sz="2200" dirty="0" err="1" smtClean="0">
                <a:solidFill>
                  <a:srgbClr val="0066FF"/>
                </a:solidFill>
                <a:latin typeface="Arial"/>
                <a:cs typeface="Arial"/>
              </a:rPr>
              <a:t>ayant</a:t>
            </a:r>
            <a:r>
              <a:rPr lang="en-US" sz="2200" dirty="0" smtClean="0">
                <a:solidFill>
                  <a:srgbClr val="0066FF"/>
                </a:solidFill>
                <a:latin typeface="Arial"/>
                <a:cs typeface="Arial"/>
              </a:rPr>
              <a:t> </a:t>
            </a:r>
            <a:r>
              <a:rPr lang="en-US" sz="2200" dirty="0" err="1" smtClean="0">
                <a:solidFill>
                  <a:srgbClr val="0066FF"/>
                </a:solidFill>
                <a:latin typeface="Arial"/>
                <a:cs typeface="Arial"/>
              </a:rPr>
              <a:t>subi</a:t>
            </a:r>
            <a:r>
              <a:rPr lang="en-US" sz="2200" dirty="0" smtClean="0">
                <a:solidFill>
                  <a:srgbClr val="0066FF"/>
                </a:solidFill>
                <a:latin typeface="Arial"/>
                <a:cs typeface="Arial"/>
              </a:rPr>
              <a:t> un </a:t>
            </a:r>
            <a:r>
              <a:rPr lang="en-US" sz="2200" dirty="0" err="1" smtClean="0">
                <a:solidFill>
                  <a:srgbClr val="0066FF"/>
                </a:solidFill>
                <a:latin typeface="Arial"/>
                <a:cs typeface="Arial"/>
              </a:rPr>
              <a:t>traumatisme</a:t>
            </a:r>
            <a:r>
              <a:rPr lang="en-US" sz="2200" dirty="0" smtClean="0">
                <a:solidFill>
                  <a:srgbClr val="0066FF"/>
                </a:solidFill>
                <a:latin typeface="Arial"/>
                <a:cs typeface="Arial"/>
              </a:rPr>
              <a:t> </a:t>
            </a:r>
            <a:r>
              <a:rPr lang="en-US" sz="2200" dirty="0" err="1" smtClean="0">
                <a:solidFill>
                  <a:srgbClr val="0066FF"/>
                </a:solidFill>
                <a:latin typeface="Arial"/>
                <a:cs typeface="Arial"/>
              </a:rPr>
              <a:t>dans</a:t>
            </a:r>
            <a:r>
              <a:rPr lang="en-US" sz="2200" dirty="0" smtClean="0">
                <a:solidFill>
                  <a:srgbClr val="0066FF"/>
                </a:solidFill>
                <a:latin typeface="Arial"/>
                <a:cs typeface="Arial"/>
              </a:rPr>
              <a:t> </a:t>
            </a:r>
            <a:r>
              <a:rPr lang="en-US" sz="2200" dirty="0" err="1" smtClean="0">
                <a:solidFill>
                  <a:srgbClr val="0066FF"/>
                </a:solidFill>
                <a:latin typeface="Arial"/>
                <a:cs typeface="Arial"/>
              </a:rPr>
              <a:t>l’enfance</a:t>
            </a:r>
            <a:endParaRPr lang="en-US" sz="2200" dirty="0">
              <a:solidFill>
                <a:srgbClr val="0066FF"/>
              </a:solidFill>
              <a:latin typeface="Arial"/>
              <a:cs typeface="Arial"/>
            </a:endParaRPr>
          </a:p>
        </p:txBody>
      </p:sp>
      <p:sp>
        <p:nvSpPr>
          <p:cNvPr id="19" name="Rectangle 18">
            <a:extLst>
              <a:ext uri="{FF2B5EF4-FFF2-40B4-BE49-F238E27FC236}">
                <a16:creationId xmlns="" xmlns:a16="http://schemas.microsoft.com/office/drawing/2014/main" id="{826B1DF7-5618-BB4E-8B1A-7500B7BFAB1B}"/>
              </a:ext>
            </a:extLst>
          </p:cNvPr>
          <p:cNvSpPr/>
          <p:nvPr/>
        </p:nvSpPr>
        <p:spPr>
          <a:xfrm>
            <a:off x="3205875" y="6570529"/>
            <a:ext cx="6210995" cy="276975"/>
          </a:xfrm>
          <a:prstGeom prst="rect">
            <a:avLst/>
          </a:prstGeom>
        </p:spPr>
        <p:txBody>
          <a:bodyPr wrap="square" lIns="91412" tIns="45708" rIns="91412" bIns="45708">
            <a:spAutoFit/>
          </a:bodyPr>
          <a:lstStyle/>
          <a:p>
            <a:pPr algn="ctr"/>
            <a:r>
              <a:rPr lang="en-US" sz="1200" dirty="0"/>
              <a:t>Mann-Whitney U test: # p&lt;0.1, * p&lt;0.05, ** p&lt;0.01 n=35 CTQ 0, n= 22 CTQ 2 </a:t>
            </a:r>
          </a:p>
        </p:txBody>
      </p:sp>
    </p:spTree>
    <p:extLst>
      <p:ext uri="{BB962C8B-B14F-4D97-AF65-F5344CB8AC3E}">
        <p14:creationId xmlns:p14="http://schemas.microsoft.com/office/powerpoint/2010/main" val="369721661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nvSpPr>
        <p:spPr bwMode="auto">
          <a:xfrm>
            <a:off x="2169537" y="648412"/>
            <a:ext cx="6819232"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36000" rIns="0" bIns="36000" numCol="1" anchor="t" anchorCtr="0" compatLnSpc="1">
            <a:prstTxWarp prst="textNoShape">
              <a:avLst/>
            </a:prstTxWarp>
          </a:bodyPr>
          <a:lstStyle>
            <a:lvl1pPr algn="l" rtl="0" eaLnBrk="0" fontAlgn="base" hangingPunct="0">
              <a:spcBef>
                <a:spcPct val="0"/>
              </a:spcBef>
              <a:spcAft>
                <a:spcPct val="0"/>
              </a:spcAft>
              <a:defRPr sz="2800" b="1">
                <a:solidFill>
                  <a:schemeClr val="accent1"/>
                </a:solidFill>
                <a:latin typeface="+mj-lt"/>
                <a:ea typeface="+mj-ea"/>
                <a:cs typeface="ＭＳ Ｐゴシック" charset="0"/>
              </a:defRPr>
            </a:lvl1pPr>
            <a:lvl2pPr algn="l" rtl="0" eaLnBrk="0" fontAlgn="base" hangingPunct="0">
              <a:spcBef>
                <a:spcPct val="0"/>
              </a:spcBef>
              <a:spcAft>
                <a:spcPct val="0"/>
              </a:spcAft>
              <a:defRPr sz="2800" b="1">
                <a:solidFill>
                  <a:schemeClr val="accent1"/>
                </a:solidFill>
                <a:latin typeface="Arial" charset="0"/>
                <a:ea typeface="ＭＳ Ｐゴシック" pitchFamily="16" charset="-128"/>
                <a:cs typeface="ＭＳ Ｐゴシック" charset="0"/>
              </a:defRPr>
            </a:lvl2pPr>
            <a:lvl3pPr algn="l" rtl="0" eaLnBrk="0" fontAlgn="base" hangingPunct="0">
              <a:spcBef>
                <a:spcPct val="0"/>
              </a:spcBef>
              <a:spcAft>
                <a:spcPct val="0"/>
              </a:spcAft>
              <a:defRPr sz="2800" b="1">
                <a:solidFill>
                  <a:schemeClr val="accent1"/>
                </a:solidFill>
                <a:latin typeface="Arial" charset="0"/>
                <a:ea typeface="ＭＳ Ｐゴシック" pitchFamily="16" charset="-128"/>
                <a:cs typeface="ＭＳ Ｐゴシック" charset="0"/>
              </a:defRPr>
            </a:lvl3pPr>
            <a:lvl4pPr algn="l" rtl="0" eaLnBrk="0" fontAlgn="base" hangingPunct="0">
              <a:spcBef>
                <a:spcPct val="0"/>
              </a:spcBef>
              <a:spcAft>
                <a:spcPct val="0"/>
              </a:spcAft>
              <a:defRPr sz="2800" b="1">
                <a:solidFill>
                  <a:schemeClr val="accent1"/>
                </a:solidFill>
                <a:latin typeface="Arial" charset="0"/>
                <a:ea typeface="ＭＳ Ｐゴシック" pitchFamily="16" charset="-128"/>
                <a:cs typeface="ＭＳ Ｐゴシック" charset="0"/>
              </a:defRPr>
            </a:lvl4pPr>
            <a:lvl5pPr algn="l" rtl="0" eaLnBrk="0" fontAlgn="base" hangingPunct="0">
              <a:spcBef>
                <a:spcPct val="0"/>
              </a:spcBef>
              <a:spcAft>
                <a:spcPct val="0"/>
              </a:spcAft>
              <a:defRPr sz="2800" b="1">
                <a:solidFill>
                  <a:schemeClr val="accent1"/>
                </a:solidFill>
                <a:latin typeface="Arial" charset="0"/>
                <a:ea typeface="ＭＳ Ｐゴシック" pitchFamily="16" charset="-128"/>
                <a:cs typeface="ＭＳ Ｐゴシック" charset="0"/>
              </a:defRPr>
            </a:lvl5pPr>
            <a:lvl6pPr marL="457200" algn="l" rtl="0" eaLnBrk="1" fontAlgn="base" hangingPunct="1">
              <a:spcBef>
                <a:spcPct val="0"/>
              </a:spcBef>
              <a:spcAft>
                <a:spcPct val="0"/>
              </a:spcAft>
              <a:defRPr sz="2400" b="1">
                <a:solidFill>
                  <a:schemeClr val="accent1"/>
                </a:solidFill>
                <a:latin typeface="Arial" charset="0"/>
                <a:ea typeface="ＭＳ Ｐゴシック" pitchFamily="16" charset="-128"/>
              </a:defRPr>
            </a:lvl6pPr>
            <a:lvl7pPr marL="914400" algn="l" rtl="0" eaLnBrk="1" fontAlgn="base" hangingPunct="1">
              <a:spcBef>
                <a:spcPct val="0"/>
              </a:spcBef>
              <a:spcAft>
                <a:spcPct val="0"/>
              </a:spcAft>
              <a:defRPr sz="2400" b="1">
                <a:solidFill>
                  <a:schemeClr val="accent1"/>
                </a:solidFill>
                <a:latin typeface="Arial" charset="0"/>
                <a:ea typeface="ＭＳ Ｐゴシック" pitchFamily="16" charset="-128"/>
              </a:defRPr>
            </a:lvl7pPr>
            <a:lvl8pPr marL="1371600" algn="l" rtl="0" eaLnBrk="1" fontAlgn="base" hangingPunct="1">
              <a:spcBef>
                <a:spcPct val="0"/>
              </a:spcBef>
              <a:spcAft>
                <a:spcPct val="0"/>
              </a:spcAft>
              <a:defRPr sz="2400" b="1">
                <a:solidFill>
                  <a:schemeClr val="accent1"/>
                </a:solidFill>
                <a:latin typeface="Arial" charset="0"/>
                <a:ea typeface="ＭＳ Ｐゴシック" pitchFamily="16" charset="-128"/>
              </a:defRPr>
            </a:lvl8pPr>
            <a:lvl9pPr marL="1828800" algn="l" rtl="0" eaLnBrk="1" fontAlgn="base" hangingPunct="1">
              <a:spcBef>
                <a:spcPct val="0"/>
              </a:spcBef>
              <a:spcAft>
                <a:spcPct val="0"/>
              </a:spcAft>
              <a:defRPr sz="2400" b="1">
                <a:solidFill>
                  <a:schemeClr val="accent1"/>
                </a:solidFill>
                <a:latin typeface="Arial" charset="0"/>
                <a:ea typeface="ＭＳ Ｐゴシック" pitchFamily="16" charset="-128"/>
              </a:defRPr>
            </a:lvl9pPr>
          </a:lstStyle>
          <a:p>
            <a:pPr algn="ctr" eaLnBrk="1" hangingPunct="1"/>
            <a:r>
              <a:rPr lang="en-US" b="0" dirty="0" smtClean="0">
                <a:solidFill>
                  <a:srgbClr val="13019A"/>
                </a:solidFill>
                <a:latin typeface="+mn-lt"/>
                <a:ea typeface="ＭＳ Ｐゴシック" charset="0"/>
              </a:rPr>
              <a:t>Perspectives pour </a:t>
            </a:r>
            <a:r>
              <a:rPr lang="en-US" b="0" dirty="0" err="1" smtClean="0">
                <a:solidFill>
                  <a:srgbClr val="13019A"/>
                </a:solidFill>
                <a:latin typeface="+mn-lt"/>
                <a:ea typeface="ＭＳ Ｐゴシック" charset="0"/>
              </a:rPr>
              <a:t>l’Homme</a:t>
            </a:r>
            <a:endParaRPr lang="en-US" b="0" dirty="0" smtClean="0">
              <a:solidFill>
                <a:srgbClr val="13019A"/>
              </a:solidFill>
              <a:latin typeface="+mn-lt"/>
              <a:ea typeface="ＭＳ Ｐゴシック" charset="0"/>
            </a:endParaRPr>
          </a:p>
        </p:txBody>
      </p:sp>
      <p:sp>
        <p:nvSpPr>
          <p:cNvPr id="5" name="Title 1"/>
          <p:cNvSpPr>
            <a:spLocks noGrp="1"/>
          </p:cNvSpPr>
          <p:nvPr/>
        </p:nvSpPr>
        <p:spPr bwMode="auto">
          <a:xfrm>
            <a:off x="337531" y="3426026"/>
            <a:ext cx="891508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36000" rIns="0" bIns="36000" numCol="1" anchor="t" anchorCtr="0" compatLnSpc="1">
            <a:prstTxWarp prst="textNoShape">
              <a:avLst/>
            </a:prstTxWarp>
          </a:bodyPr>
          <a:lstStyle>
            <a:lvl1pPr algn="l" rtl="0" eaLnBrk="0" fontAlgn="base" hangingPunct="0">
              <a:spcBef>
                <a:spcPct val="0"/>
              </a:spcBef>
              <a:spcAft>
                <a:spcPct val="0"/>
              </a:spcAft>
              <a:defRPr sz="2800" b="1">
                <a:solidFill>
                  <a:schemeClr val="accent1"/>
                </a:solidFill>
                <a:latin typeface="+mj-lt"/>
                <a:ea typeface="+mj-ea"/>
                <a:cs typeface="ＭＳ Ｐゴシック" charset="0"/>
              </a:defRPr>
            </a:lvl1pPr>
            <a:lvl2pPr algn="l" rtl="0" eaLnBrk="0" fontAlgn="base" hangingPunct="0">
              <a:spcBef>
                <a:spcPct val="0"/>
              </a:spcBef>
              <a:spcAft>
                <a:spcPct val="0"/>
              </a:spcAft>
              <a:defRPr sz="2800" b="1">
                <a:solidFill>
                  <a:schemeClr val="accent1"/>
                </a:solidFill>
                <a:latin typeface="Arial" charset="0"/>
                <a:ea typeface="ＭＳ Ｐゴシック" pitchFamily="16" charset="-128"/>
                <a:cs typeface="ＭＳ Ｐゴシック" charset="0"/>
              </a:defRPr>
            </a:lvl2pPr>
            <a:lvl3pPr algn="l" rtl="0" eaLnBrk="0" fontAlgn="base" hangingPunct="0">
              <a:spcBef>
                <a:spcPct val="0"/>
              </a:spcBef>
              <a:spcAft>
                <a:spcPct val="0"/>
              </a:spcAft>
              <a:defRPr sz="2800" b="1">
                <a:solidFill>
                  <a:schemeClr val="accent1"/>
                </a:solidFill>
                <a:latin typeface="Arial" charset="0"/>
                <a:ea typeface="ＭＳ Ｐゴシック" pitchFamily="16" charset="-128"/>
                <a:cs typeface="ＭＳ Ｐゴシック" charset="0"/>
              </a:defRPr>
            </a:lvl3pPr>
            <a:lvl4pPr algn="l" rtl="0" eaLnBrk="0" fontAlgn="base" hangingPunct="0">
              <a:spcBef>
                <a:spcPct val="0"/>
              </a:spcBef>
              <a:spcAft>
                <a:spcPct val="0"/>
              </a:spcAft>
              <a:defRPr sz="2800" b="1">
                <a:solidFill>
                  <a:schemeClr val="accent1"/>
                </a:solidFill>
                <a:latin typeface="Arial" charset="0"/>
                <a:ea typeface="ＭＳ Ｐゴシック" pitchFamily="16" charset="-128"/>
                <a:cs typeface="ＭＳ Ｐゴシック" charset="0"/>
              </a:defRPr>
            </a:lvl4pPr>
            <a:lvl5pPr algn="l" rtl="0" eaLnBrk="0" fontAlgn="base" hangingPunct="0">
              <a:spcBef>
                <a:spcPct val="0"/>
              </a:spcBef>
              <a:spcAft>
                <a:spcPct val="0"/>
              </a:spcAft>
              <a:defRPr sz="2800" b="1">
                <a:solidFill>
                  <a:schemeClr val="accent1"/>
                </a:solidFill>
                <a:latin typeface="Arial" charset="0"/>
                <a:ea typeface="ＭＳ Ｐゴシック" pitchFamily="16" charset="-128"/>
                <a:cs typeface="ＭＳ Ｐゴシック" charset="0"/>
              </a:defRPr>
            </a:lvl5pPr>
            <a:lvl6pPr marL="457200" algn="l" rtl="0" eaLnBrk="1" fontAlgn="base" hangingPunct="1">
              <a:spcBef>
                <a:spcPct val="0"/>
              </a:spcBef>
              <a:spcAft>
                <a:spcPct val="0"/>
              </a:spcAft>
              <a:defRPr sz="2400" b="1">
                <a:solidFill>
                  <a:schemeClr val="accent1"/>
                </a:solidFill>
                <a:latin typeface="Arial" charset="0"/>
                <a:ea typeface="ＭＳ Ｐゴシック" pitchFamily="16" charset="-128"/>
              </a:defRPr>
            </a:lvl6pPr>
            <a:lvl7pPr marL="914400" algn="l" rtl="0" eaLnBrk="1" fontAlgn="base" hangingPunct="1">
              <a:spcBef>
                <a:spcPct val="0"/>
              </a:spcBef>
              <a:spcAft>
                <a:spcPct val="0"/>
              </a:spcAft>
              <a:defRPr sz="2400" b="1">
                <a:solidFill>
                  <a:schemeClr val="accent1"/>
                </a:solidFill>
                <a:latin typeface="Arial" charset="0"/>
                <a:ea typeface="ＭＳ Ｐゴシック" pitchFamily="16" charset="-128"/>
              </a:defRPr>
            </a:lvl7pPr>
            <a:lvl8pPr marL="1371600" algn="l" rtl="0" eaLnBrk="1" fontAlgn="base" hangingPunct="1">
              <a:spcBef>
                <a:spcPct val="0"/>
              </a:spcBef>
              <a:spcAft>
                <a:spcPct val="0"/>
              </a:spcAft>
              <a:defRPr sz="2400" b="1">
                <a:solidFill>
                  <a:schemeClr val="accent1"/>
                </a:solidFill>
                <a:latin typeface="Arial" charset="0"/>
                <a:ea typeface="ＭＳ Ｐゴシック" pitchFamily="16" charset="-128"/>
              </a:defRPr>
            </a:lvl8pPr>
            <a:lvl9pPr marL="1828800" algn="l" rtl="0" eaLnBrk="1" fontAlgn="base" hangingPunct="1">
              <a:spcBef>
                <a:spcPct val="0"/>
              </a:spcBef>
              <a:spcAft>
                <a:spcPct val="0"/>
              </a:spcAft>
              <a:defRPr sz="2400" b="1">
                <a:solidFill>
                  <a:schemeClr val="accent1"/>
                </a:solidFill>
                <a:latin typeface="Arial" charset="0"/>
                <a:ea typeface="ＭＳ Ｐゴシック" pitchFamily="16" charset="-128"/>
              </a:defRPr>
            </a:lvl9pPr>
          </a:lstStyle>
          <a:p>
            <a:pPr marL="457200" indent="-457200" eaLnBrk="1" hangingPunct="1">
              <a:buFontTx/>
              <a:buChar char="-"/>
            </a:pPr>
            <a:r>
              <a:rPr lang="en-US" sz="2200" b="0" dirty="0" err="1" smtClean="0">
                <a:solidFill>
                  <a:schemeClr val="tx1"/>
                </a:solidFill>
                <a:latin typeface="Arial"/>
                <a:ea typeface="ＭＳ Ｐゴシック" charset="0"/>
                <a:cs typeface="Arial"/>
              </a:rPr>
              <a:t>Meilleure</a:t>
            </a:r>
            <a:r>
              <a:rPr lang="en-US" sz="2200" b="0" dirty="0" smtClean="0">
                <a:solidFill>
                  <a:schemeClr val="tx1"/>
                </a:solidFill>
                <a:latin typeface="Arial"/>
                <a:ea typeface="ＭＳ Ｐゴシック" charset="0"/>
                <a:cs typeface="Arial"/>
              </a:rPr>
              <a:t> </a:t>
            </a:r>
            <a:r>
              <a:rPr lang="en-US" sz="2200" b="0" dirty="0" err="1" smtClean="0">
                <a:solidFill>
                  <a:schemeClr val="tx1"/>
                </a:solidFill>
                <a:latin typeface="Arial"/>
                <a:ea typeface="ＭＳ Ｐゴシック" charset="0"/>
                <a:cs typeface="Arial"/>
              </a:rPr>
              <a:t>compréhension</a:t>
            </a:r>
            <a:r>
              <a:rPr lang="en-US" sz="2200" b="0" dirty="0" smtClean="0">
                <a:solidFill>
                  <a:schemeClr val="tx1"/>
                </a:solidFill>
                <a:latin typeface="Arial"/>
                <a:ea typeface="ＭＳ Ｐゴシック" charset="0"/>
                <a:cs typeface="Arial"/>
              </a:rPr>
              <a:t> des </a:t>
            </a:r>
            <a:r>
              <a:rPr lang="en-US" sz="2200" b="0" dirty="0" err="1" smtClean="0">
                <a:solidFill>
                  <a:schemeClr val="tx1"/>
                </a:solidFill>
                <a:latin typeface="Arial"/>
                <a:ea typeface="ＭＳ Ｐゴシック" charset="0"/>
                <a:cs typeface="Arial"/>
              </a:rPr>
              <a:t>mécanismes</a:t>
            </a:r>
            <a:r>
              <a:rPr lang="en-US" sz="2200" b="0" dirty="0" smtClean="0">
                <a:solidFill>
                  <a:schemeClr val="tx1"/>
                </a:solidFill>
                <a:latin typeface="Arial"/>
                <a:ea typeface="ＭＳ Ｐゴシック" charset="0"/>
                <a:cs typeface="Arial"/>
              </a:rPr>
              <a:t> de </a:t>
            </a:r>
            <a:r>
              <a:rPr lang="en-US" sz="2200" b="0" dirty="0" err="1" smtClean="0">
                <a:solidFill>
                  <a:schemeClr val="tx1"/>
                </a:solidFill>
                <a:latin typeface="Arial"/>
                <a:ea typeface="ＭＳ Ｐゴシック" charset="0"/>
                <a:cs typeface="Arial"/>
              </a:rPr>
              <a:t>l’influence</a:t>
            </a:r>
            <a:r>
              <a:rPr lang="en-US" sz="2200" b="0" dirty="0" smtClean="0">
                <a:solidFill>
                  <a:schemeClr val="tx1"/>
                </a:solidFill>
                <a:latin typeface="Arial"/>
                <a:ea typeface="ＭＳ Ｐゴシック" charset="0"/>
                <a:cs typeface="Arial"/>
              </a:rPr>
              <a:t> de </a:t>
            </a:r>
            <a:r>
              <a:rPr lang="en-US" sz="2200" b="0" dirty="0" err="1" smtClean="0">
                <a:solidFill>
                  <a:schemeClr val="tx1"/>
                </a:solidFill>
                <a:latin typeface="Arial"/>
                <a:ea typeface="ＭＳ Ｐゴシック" charset="0"/>
                <a:cs typeface="Arial"/>
              </a:rPr>
              <a:t>l’environnement</a:t>
            </a:r>
            <a:r>
              <a:rPr lang="en-US" sz="2200" b="0" dirty="0" smtClean="0">
                <a:solidFill>
                  <a:schemeClr val="tx1"/>
                </a:solidFill>
                <a:latin typeface="Arial"/>
                <a:ea typeface="ＭＳ Ｐゴシック" charset="0"/>
                <a:cs typeface="Arial"/>
              </a:rPr>
              <a:t> </a:t>
            </a:r>
            <a:r>
              <a:rPr lang="en-US" sz="2200" b="0" dirty="0" err="1" smtClean="0">
                <a:solidFill>
                  <a:schemeClr val="tx1"/>
                </a:solidFill>
                <a:latin typeface="Arial"/>
                <a:ea typeface="ＭＳ Ｐゴシック" charset="0"/>
                <a:cs typeface="Arial"/>
              </a:rPr>
              <a:t>sur</a:t>
            </a:r>
            <a:r>
              <a:rPr lang="en-US" sz="2200" b="0" dirty="0" smtClean="0">
                <a:solidFill>
                  <a:schemeClr val="tx1"/>
                </a:solidFill>
                <a:latin typeface="Arial"/>
                <a:ea typeface="ＭＳ Ｐゴシック" charset="0"/>
                <a:cs typeface="Arial"/>
              </a:rPr>
              <a:t> les cellules et </a:t>
            </a:r>
            <a:r>
              <a:rPr lang="en-US" sz="2200" b="0" dirty="0" err="1" smtClean="0">
                <a:solidFill>
                  <a:schemeClr val="tx1"/>
                </a:solidFill>
                <a:latin typeface="Arial"/>
                <a:ea typeface="ＭＳ Ｐゴシック" charset="0"/>
                <a:cs typeface="Arial"/>
              </a:rPr>
              <a:t>l’organisme</a:t>
            </a:r>
            <a:r>
              <a:rPr lang="en-US" sz="2200" b="0" dirty="0" smtClean="0">
                <a:solidFill>
                  <a:schemeClr val="tx1"/>
                </a:solidFill>
                <a:latin typeface="Arial"/>
                <a:ea typeface="ＭＳ Ｐゴシック" charset="0"/>
                <a:cs typeface="Arial"/>
              </a:rPr>
              <a:t>: </a:t>
            </a:r>
            <a:r>
              <a:rPr lang="en-US" sz="2200" b="0" dirty="0" err="1" smtClean="0">
                <a:solidFill>
                  <a:schemeClr val="tx1"/>
                </a:solidFill>
                <a:latin typeface="Arial"/>
                <a:ea typeface="ＭＳ Ｐゴシック" charset="0"/>
                <a:cs typeface="Arial"/>
              </a:rPr>
              <a:t>l’inné</a:t>
            </a:r>
            <a:r>
              <a:rPr lang="en-US" sz="2200" b="0" dirty="0" smtClean="0">
                <a:solidFill>
                  <a:schemeClr val="tx1"/>
                </a:solidFill>
                <a:latin typeface="Arial"/>
                <a:ea typeface="ＭＳ Ｐゴシック" charset="0"/>
                <a:cs typeface="Arial"/>
              </a:rPr>
              <a:t> et </a:t>
            </a:r>
            <a:r>
              <a:rPr lang="en-US" sz="2200" b="0" dirty="0" err="1" smtClean="0">
                <a:solidFill>
                  <a:schemeClr val="tx1"/>
                </a:solidFill>
                <a:latin typeface="Arial"/>
                <a:ea typeface="ＭＳ Ｐゴシック" charset="0"/>
                <a:cs typeface="Arial"/>
              </a:rPr>
              <a:t>l’acquis</a:t>
            </a:r>
            <a:endParaRPr lang="en-US" sz="2200" b="0" dirty="0" smtClean="0">
              <a:solidFill>
                <a:schemeClr val="tx1"/>
              </a:solidFill>
              <a:latin typeface="Arial"/>
              <a:ea typeface="ＭＳ Ｐゴシック" charset="0"/>
              <a:cs typeface="Arial"/>
            </a:endParaRPr>
          </a:p>
          <a:p>
            <a:pPr marL="457200" indent="-457200" eaLnBrk="1" hangingPunct="1">
              <a:buFontTx/>
              <a:buChar char="-"/>
            </a:pPr>
            <a:endParaRPr lang="en-US" sz="2200" b="0" dirty="0" smtClean="0">
              <a:solidFill>
                <a:schemeClr val="tx1"/>
              </a:solidFill>
              <a:latin typeface="Arial"/>
              <a:ea typeface="ＭＳ Ｐゴシック" charset="0"/>
              <a:cs typeface="Arial"/>
            </a:endParaRPr>
          </a:p>
          <a:p>
            <a:pPr marL="457200" indent="-457200" eaLnBrk="1" hangingPunct="1">
              <a:buFontTx/>
              <a:buChar char="-"/>
            </a:pPr>
            <a:r>
              <a:rPr lang="en-US" sz="2200" b="0" dirty="0" smtClean="0">
                <a:solidFill>
                  <a:schemeClr val="tx1"/>
                </a:solidFill>
                <a:latin typeface="Arial"/>
                <a:ea typeface="ＭＳ Ｐゴシック" charset="0"/>
                <a:cs typeface="Arial"/>
              </a:rPr>
              <a:t>Identification de </a:t>
            </a:r>
            <a:r>
              <a:rPr lang="en-US" sz="2200" b="0" dirty="0" err="1" smtClean="0">
                <a:solidFill>
                  <a:schemeClr val="tx1"/>
                </a:solidFill>
                <a:latin typeface="Arial"/>
                <a:ea typeface="ＭＳ Ｐゴシック" charset="0"/>
                <a:cs typeface="Arial"/>
              </a:rPr>
              <a:t>marqueurs</a:t>
            </a:r>
            <a:r>
              <a:rPr lang="en-US" sz="2200" b="0" dirty="0" smtClean="0">
                <a:solidFill>
                  <a:schemeClr val="tx1"/>
                </a:solidFill>
                <a:latin typeface="Arial"/>
                <a:ea typeface="ＭＳ Ｐゴシック" charset="0"/>
                <a:cs typeface="Arial"/>
              </a:rPr>
              <a:t> </a:t>
            </a:r>
            <a:r>
              <a:rPr lang="en-US" sz="2200" b="0" dirty="0" err="1" smtClean="0">
                <a:solidFill>
                  <a:schemeClr val="tx1"/>
                </a:solidFill>
                <a:latin typeface="Arial"/>
                <a:ea typeface="ＭＳ Ｐゴシック" charset="0"/>
                <a:cs typeface="Arial"/>
              </a:rPr>
              <a:t>biologiques</a:t>
            </a:r>
            <a:r>
              <a:rPr lang="en-US" sz="2200" b="0" dirty="0" smtClean="0">
                <a:solidFill>
                  <a:schemeClr val="tx1"/>
                </a:solidFill>
                <a:latin typeface="Arial"/>
                <a:ea typeface="ＭＳ Ｐゴシック" charset="0"/>
                <a:cs typeface="Arial"/>
              </a:rPr>
              <a:t> des maladies d</a:t>
            </a:r>
            <a:r>
              <a:rPr lang="en-US" sz="2200" b="0" dirty="0">
                <a:solidFill>
                  <a:schemeClr val="tx1"/>
                </a:solidFill>
                <a:latin typeface="Arial"/>
                <a:ea typeface="ＭＳ Ｐゴシック" charset="0"/>
                <a:cs typeface="Arial"/>
              </a:rPr>
              <a:t>u</a:t>
            </a:r>
            <a:r>
              <a:rPr lang="en-US" sz="2200" b="0" dirty="0" smtClean="0">
                <a:solidFill>
                  <a:schemeClr val="tx1"/>
                </a:solidFill>
                <a:latin typeface="Arial"/>
                <a:ea typeface="ＭＳ Ｐゴシック" charset="0"/>
                <a:cs typeface="Arial"/>
              </a:rPr>
              <a:t>es aux </a:t>
            </a:r>
            <a:r>
              <a:rPr lang="en-US" sz="2200" b="0" dirty="0" err="1" smtClean="0">
                <a:solidFill>
                  <a:schemeClr val="tx1"/>
                </a:solidFill>
                <a:latin typeface="Arial"/>
                <a:ea typeface="ＭＳ Ｐゴシック" charset="0"/>
                <a:cs typeface="Arial"/>
              </a:rPr>
              <a:t>facteurs</a:t>
            </a:r>
            <a:r>
              <a:rPr lang="en-US" sz="2200" b="0" dirty="0" smtClean="0">
                <a:solidFill>
                  <a:schemeClr val="tx1"/>
                </a:solidFill>
                <a:latin typeface="Arial"/>
                <a:ea typeface="ＭＳ Ｐゴシック" charset="0"/>
                <a:cs typeface="Arial"/>
              </a:rPr>
              <a:t> </a:t>
            </a:r>
            <a:r>
              <a:rPr lang="en-US" sz="2200" b="0" dirty="0" err="1" smtClean="0">
                <a:solidFill>
                  <a:schemeClr val="tx1"/>
                </a:solidFill>
                <a:latin typeface="Arial"/>
                <a:ea typeface="ＭＳ Ｐゴシック" charset="0"/>
                <a:cs typeface="Arial"/>
              </a:rPr>
              <a:t>environnementaux</a:t>
            </a:r>
            <a:r>
              <a:rPr lang="en-US" sz="2200" b="0" dirty="0" smtClean="0">
                <a:solidFill>
                  <a:schemeClr val="tx1"/>
                </a:solidFill>
                <a:latin typeface="Arial"/>
                <a:ea typeface="ＭＳ Ｐゴシック" charset="0"/>
                <a:cs typeface="Arial"/>
              </a:rPr>
              <a:t> </a:t>
            </a:r>
          </a:p>
          <a:p>
            <a:pPr eaLnBrk="1" hangingPunct="1"/>
            <a:r>
              <a:rPr lang="en-US" sz="2200" b="0" dirty="0">
                <a:solidFill>
                  <a:schemeClr val="tx1"/>
                </a:solidFill>
                <a:latin typeface="Arial"/>
                <a:ea typeface="ＭＳ Ｐゴシック" charset="0"/>
                <a:cs typeface="Arial"/>
              </a:rPr>
              <a:t>	</a:t>
            </a:r>
            <a:r>
              <a:rPr lang="en-US" sz="2200" b="0" dirty="0" smtClean="0">
                <a:solidFill>
                  <a:schemeClr val="tx1"/>
                </a:solidFill>
                <a:latin typeface="Arial"/>
                <a:ea typeface="ＭＳ Ｐゴシック" charset="0"/>
                <a:cs typeface="Arial"/>
              </a:rPr>
              <a:t>      	</a:t>
            </a:r>
            <a:r>
              <a:rPr lang="en-US" sz="2200" b="0" dirty="0" err="1" smtClean="0">
                <a:solidFill>
                  <a:schemeClr val="tx1"/>
                </a:solidFill>
                <a:latin typeface="Arial"/>
                <a:ea typeface="ＭＳ Ｐゴシック" charset="0"/>
                <a:cs typeface="Arial"/>
              </a:rPr>
              <a:t>Diagnostique</a:t>
            </a:r>
            <a:r>
              <a:rPr lang="en-US" sz="2200" b="0" dirty="0" smtClean="0">
                <a:solidFill>
                  <a:schemeClr val="tx1"/>
                </a:solidFill>
                <a:latin typeface="Arial"/>
                <a:ea typeface="ＭＳ Ｐゴシック" charset="0"/>
                <a:cs typeface="Arial"/>
              </a:rPr>
              <a:t> et </a:t>
            </a:r>
            <a:r>
              <a:rPr lang="en-US" sz="2200" b="0" dirty="0" err="1" smtClean="0">
                <a:solidFill>
                  <a:schemeClr val="tx1"/>
                </a:solidFill>
                <a:latin typeface="Arial"/>
                <a:ea typeface="ＭＳ Ｐゴシック" charset="0"/>
                <a:cs typeface="Arial"/>
              </a:rPr>
              <a:t>thérapeutique</a:t>
            </a:r>
            <a:endParaRPr lang="en-US" sz="2200" b="0" dirty="0">
              <a:solidFill>
                <a:schemeClr val="tx1"/>
              </a:solidFill>
              <a:latin typeface="Arial"/>
              <a:ea typeface="ＭＳ Ｐゴシック" charset="0"/>
              <a:cs typeface="Arial"/>
            </a:endParaRPr>
          </a:p>
          <a:p>
            <a:pPr marL="1371600" lvl="2" indent="-457200" eaLnBrk="1" hangingPunct="1">
              <a:buFontTx/>
              <a:buChar char="-"/>
            </a:pPr>
            <a:endParaRPr lang="en-US" sz="2200" b="0" dirty="0">
              <a:solidFill>
                <a:schemeClr val="tx1"/>
              </a:solidFill>
              <a:latin typeface="Arial"/>
              <a:ea typeface="ＭＳ Ｐゴシック" charset="0"/>
              <a:cs typeface="Arial"/>
            </a:endParaRPr>
          </a:p>
          <a:p>
            <a:pPr marL="457200" indent="-457200" eaLnBrk="1" hangingPunct="1">
              <a:buFontTx/>
              <a:buChar char="-"/>
            </a:pPr>
            <a:r>
              <a:rPr lang="en-US" sz="2200" b="0" dirty="0" err="1" smtClean="0">
                <a:solidFill>
                  <a:schemeClr val="tx1"/>
                </a:solidFill>
                <a:latin typeface="Arial"/>
                <a:ea typeface="ＭＳ Ｐゴシック" charset="0"/>
                <a:cs typeface="Arial"/>
              </a:rPr>
              <a:t>Nouvelles</a:t>
            </a:r>
            <a:r>
              <a:rPr lang="en-US" sz="2200" b="0" dirty="0" smtClean="0">
                <a:solidFill>
                  <a:schemeClr val="tx1"/>
                </a:solidFill>
                <a:latin typeface="Arial"/>
                <a:ea typeface="ＭＳ Ｐゴシック" charset="0"/>
                <a:cs typeface="Arial"/>
              </a:rPr>
              <a:t> perspectives pour </a:t>
            </a:r>
            <a:r>
              <a:rPr lang="en-US" sz="2200" b="0" dirty="0" err="1" smtClean="0">
                <a:solidFill>
                  <a:schemeClr val="tx1"/>
                </a:solidFill>
                <a:latin typeface="Arial"/>
                <a:ea typeface="ＭＳ Ｐゴシック" charset="0"/>
                <a:cs typeface="Arial"/>
              </a:rPr>
              <a:t>l’évolution</a:t>
            </a:r>
            <a:endParaRPr lang="en-US" sz="2200" b="0" dirty="0">
              <a:solidFill>
                <a:schemeClr val="tx1"/>
              </a:solidFill>
              <a:latin typeface="Arial"/>
              <a:ea typeface="ＭＳ Ｐゴシック" charset="0"/>
              <a:cs typeface="Arial"/>
            </a:endParaRPr>
          </a:p>
          <a:p>
            <a:pPr eaLnBrk="1" hangingPunct="1"/>
            <a:endParaRPr lang="en-US" sz="2200" b="0" dirty="0" smtClean="0">
              <a:solidFill>
                <a:schemeClr val="tx1"/>
              </a:solidFill>
              <a:latin typeface="Arial"/>
              <a:ea typeface="ＭＳ Ｐゴシック" charset="0"/>
              <a:cs typeface="Arial"/>
            </a:endParaRPr>
          </a:p>
        </p:txBody>
      </p:sp>
      <p:grpSp>
        <p:nvGrpSpPr>
          <p:cNvPr id="9" name="Group 8"/>
          <p:cNvGrpSpPr/>
          <p:nvPr/>
        </p:nvGrpSpPr>
        <p:grpSpPr>
          <a:xfrm>
            <a:off x="1" y="-9395"/>
            <a:ext cx="3194466" cy="3152177"/>
            <a:chOff x="2882901" y="2123834"/>
            <a:chExt cx="4636354" cy="3971852"/>
          </a:xfrm>
        </p:grpSpPr>
        <p:grpSp>
          <p:nvGrpSpPr>
            <p:cNvPr id="11" name="Group 10"/>
            <p:cNvGrpSpPr/>
            <p:nvPr/>
          </p:nvGrpSpPr>
          <p:grpSpPr>
            <a:xfrm>
              <a:off x="5174864" y="2784234"/>
              <a:ext cx="2344391" cy="3311452"/>
              <a:chOff x="5978212" y="1913175"/>
              <a:chExt cx="2344391" cy="3311452"/>
            </a:xfrm>
          </p:grpSpPr>
          <p:pic>
            <p:nvPicPr>
              <p:cNvPr id="14" name="Picture 13"/>
              <p:cNvPicPr>
                <a:picLocks noChangeAspect="1"/>
              </p:cNvPicPr>
              <p:nvPr/>
            </p:nvPicPr>
            <p:blipFill>
              <a:blip r:embed="rId3">
                <a:alphaModFix/>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5978212" y="1913175"/>
                <a:ext cx="2344391" cy="3311452"/>
              </a:xfrm>
              <a:prstGeom prst="rect">
                <a:avLst/>
              </a:prstGeom>
            </p:spPr>
          </p:pic>
          <p:sp>
            <p:nvSpPr>
              <p:cNvPr id="15" name="Rectangle 14"/>
              <p:cNvSpPr/>
              <p:nvPr/>
            </p:nvSpPr>
            <p:spPr>
              <a:xfrm>
                <a:off x="7471833" y="2112433"/>
                <a:ext cx="850770" cy="74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a:cs typeface="Arial"/>
                </a:endParaRPr>
              </a:p>
            </p:txBody>
          </p:sp>
          <p:sp>
            <p:nvSpPr>
              <p:cNvPr id="16" name="Rectangle 15"/>
              <p:cNvSpPr/>
              <p:nvPr/>
            </p:nvSpPr>
            <p:spPr>
              <a:xfrm>
                <a:off x="7446433" y="3877733"/>
                <a:ext cx="850770" cy="7493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a:cs typeface="Arial"/>
                </a:endParaRPr>
              </a:p>
            </p:txBody>
          </p:sp>
        </p:grpSp>
        <p:pic>
          <p:nvPicPr>
            <p:cNvPr id="12" name="Picture 11"/>
            <p:cNvPicPr>
              <a:picLocks noChangeAspect="1"/>
            </p:cNvPicPr>
            <p:nvPr/>
          </p:nvPicPr>
          <p:blipFill rotWithShape="1">
            <a:blip r:embed="rId5">
              <a:alphaModFix amt="76000"/>
            </a:blip>
            <a:srcRect l="-29" t="16770" r="27474" b="8074"/>
            <a:stretch/>
          </p:blipFill>
          <p:spPr>
            <a:xfrm>
              <a:off x="2882901" y="2123834"/>
              <a:ext cx="2440413" cy="3060000"/>
            </a:xfrm>
            <a:prstGeom prst="rect">
              <a:avLst/>
            </a:prstGeom>
          </p:spPr>
        </p:pic>
        <p:sp>
          <p:nvSpPr>
            <p:cNvPr id="13" name="Heart 12"/>
            <p:cNvSpPr/>
            <p:nvPr/>
          </p:nvSpPr>
          <p:spPr>
            <a:xfrm>
              <a:off x="4419600" y="2619134"/>
              <a:ext cx="177800" cy="165100"/>
            </a:xfrm>
            <a:prstGeom prst="hear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a:cs typeface="Arial"/>
              </a:endParaRPr>
            </a:p>
          </p:txBody>
        </p:sp>
      </p:grpSp>
      <p:sp>
        <p:nvSpPr>
          <p:cNvPr id="17" name="Right Arrow 16"/>
          <p:cNvSpPr/>
          <p:nvPr/>
        </p:nvSpPr>
        <p:spPr>
          <a:xfrm>
            <a:off x="1684294" y="5244895"/>
            <a:ext cx="368300" cy="192532"/>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2738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nvSpPr>
        <p:spPr bwMode="auto">
          <a:xfrm>
            <a:off x="142318" y="97901"/>
            <a:ext cx="895789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36000" rIns="0" bIns="36000" numCol="1" anchor="t" anchorCtr="0" compatLnSpc="1">
            <a:prstTxWarp prst="textNoShape">
              <a:avLst/>
            </a:prstTxWarp>
          </a:bodyPr>
          <a:lstStyle>
            <a:lvl1pPr algn="l" rtl="0" eaLnBrk="0" fontAlgn="base" hangingPunct="0">
              <a:spcBef>
                <a:spcPct val="0"/>
              </a:spcBef>
              <a:spcAft>
                <a:spcPct val="0"/>
              </a:spcAft>
              <a:defRPr sz="2800" b="1">
                <a:solidFill>
                  <a:schemeClr val="accent1"/>
                </a:solidFill>
                <a:latin typeface="+mj-lt"/>
                <a:ea typeface="+mj-ea"/>
                <a:cs typeface="ＭＳ Ｐゴシック" charset="0"/>
              </a:defRPr>
            </a:lvl1pPr>
            <a:lvl2pPr algn="l" rtl="0" eaLnBrk="0" fontAlgn="base" hangingPunct="0">
              <a:spcBef>
                <a:spcPct val="0"/>
              </a:spcBef>
              <a:spcAft>
                <a:spcPct val="0"/>
              </a:spcAft>
              <a:defRPr sz="2800" b="1">
                <a:solidFill>
                  <a:schemeClr val="accent1"/>
                </a:solidFill>
                <a:latin typeface="Arial" charset="0"/>
                <a:ea typeface="ＭＳ Ｐゴシック" pitchFamily="16" charset="-128"/>
                <a:cs typeface="ＭＳ Ｐゴシック" charset="0"/>
              </a:defRPr>
            </a:lvl2pPr>
            <a:lvl3pPr algn="l" rtl="0" eaLnBrk="0" fontAlgn="base" hangingPunct="0">
              <a:spcBef>
                <a:spcPct val="0"/>
              </a:spcBef>
              <a:spcAft>
                <a:spcPct val="0"/>
              </a:spcAft>
              <a:defRPr sz="2800" b="1">
                <a:solidFill>
                  <a:schemeClr val="accent1"/>
                </a:solidFill>
                <a:latin typeface="Arial" charset="0"/>
                <a:ea typeface="ＭＳ Ｐゴシック" pitchFamily="16" charset="-128"/>
                <a:cs typeface="ＭＳ Ｐゴシック" charset="0"/>
              </a:defRPr>
            </a:lvl3pPr>
            <a:lvl4pPr algn="l" rtl="0" eaLnBrk="0" fontAlgn="base" hangingPunct="0">
              <a:spcBef>
                <a:spcPct val="0"/>
              </a:spcBef>
              <a:spcAft>
                <a:spcPct val="0"/>
              </a:spcAft>
              <a:defRPr sz="2800" b="1">
                <a:solidFill>
                  <a:schemeClr val="accent1"/>
                </a:solidFill>
                <a:latin typeface="Arial" charset="0"/>
                <a:ea typeface="ＭＳ Ｐゴシック" pitchFamily="16" charset="-128"/>
                <a:cs typeface="ＭＳ Ｐゴシック" charset="0"/>
              </a:defRPr>
            </a:lvl4pPr>
            <a:lvl5pPr algn="l" rtl="0" eaLnBrk="0" fontAlgn="base" hangingPunct="0">
              <a:spcBef>
                <a:spcPct val="0"/>
              </a:spcBef>
              <a:spcAft>
                <a:spcPct val="0"/>
              </a:spcAft>
              <a:defRPr sz="2800" b="1">
                <a:solidFill>
                  <a:schemeClr val="accent1"/>
                </a:solidFill>
                <a:latin typeface="Arial" charset="0"/>
                <a:ea typeface="ＭＳ Ｐゴシック" pitchFamily="16" charset="-128"/>
                <a:cs typeface="ＭＳ Ｐゴシック" charset="0"/>
              </a:defRPr>
            </a:lvl5pPr>
            <a:lvl6pPr marL="457200" algn="l" rtl="0" eaLnBrk="1" fontAlgn="base" hangingPunct="1">
              <a:spcBef>
                <a:spcPct val="0"/>
              </a:spcBef>
              <a:spcAft>
                <a:spcPct val="0"/>
              </a:spcAft>
              <a:defRPr sz="2400" b="1">
                <a:solidFill>
                  <a:schemeClr val="accent1"/>
                </a:solidFill>
                <a:latin typeface="Arial" charset="0"/>
                <a:ea typeface="ＭＳ Ｐゴシック" pitchFamily="16" charset="-128"/>
              </a:defRPr>
            </a:lvl6pPr>
            <a:lvl7pPr marL="914400" algn="l" rtl="0" eaLnBrk="1" fontAlgn="base" hangingPunct="1">
              <a:spcBef>
                <a:spcPct val="0"/>
              </a:spcBef>
              <a:spcAft>
                <a:spcPct val="0"/>
              </a:spcAft>
              <a:defRPr sz="2400" b="1">
                <a:solidFill>
                  <a:schemeClr val="accent1"/>
                </a:solidFill>
                <a:latin typeface="Arial" charset="0"/>
                <a:ea typeface="ＭＳ Ｐゴシック" pitchFamily="16" charset="-128"/>
              </a:defRPr>
            </a:lvl7pPr>
            <a:lvl8pPr marL="1371600" algn="l" rtl="0" eaLnBrk="1" fontAlgn="base" hangingPunct="1">
              <a:spcBef>
                <a:spcPct val="0"/>
              </a:spcBef>
              <a:spcAft>
                <a:spcPct val="0"/>
              </a:spcAft>
              <a:defRPr sz="2400" b="1">
                <a:solidFill>
                  <a:schemeClr val="accent1"/>
                </a:solidFill>
                <a:latin typeface="Arial" charset="0"/>
                <a:ea typeface="ＭＳ Ｐゴシック" pitchFamily="16" charset="-128"/>
              </a:defRPr>
            </a:lvl8pPr>
            <a:lvl9pPr marL="1828800" algn="l" rtl="0" eaLnBrk="1" fontAlgn="base" hangingPunct="1">
              <a:spcBef>
                <a:spcPct val="0"/>
              </a:spcBef>
              <a:spcAft>
                <a:spcPct val="0"/>
              </a:spcAft>
              <a:defRPr sz="2400" b="1">
                <a:solidFill>
                  <a:schemeClr val="accent1"/>
                </a:solidFill>
                <a:latin typeface="Arial" charset="0"/>
                <a:ea typeface="ＭＳ Ｐゴシック" pitchFamily="16" charset="-128"/>
              </a:defRPr>
            </a:lvl9pPr>
          </a:lstStyle>
          <a:p>
            <a:pPr algn="ctr" eaLnBrk="1" hangingPunct="1"/>
            <a:r>
              <a:rPr lang="en-US" sz="2500" b="0" dirty="0" smtClean="0">
                <a:solidFill>
                  <a:srgbClr val="0066FF"/>
                </a:solidFill>
                <a:latin typeface="+mn-lt"/>
                <a:ea typeface="ＭＳ Ｐゴシック" charset="0"/>
              </a:rPr>
              <a:t>De </a:t>
            </a:r>
            <a:r>
              <a:rPr lang="en-US" sz="2500" b="0" dirty="0" err="1" smtClean="0">
                <a:solidFill>
                  <a:srgbClr val="0066FF"/>
                </a:solidFill>
                <a:latin typeface="+mn-lt"/>
                <a:ea typeface="ＭＳ Ｐゴシック" charset="0"/>
              </a:rPr>
              <a:t>nombreux</a:t>
            </a:r>
            <a:r>
              <a:rPr lang="en-US" sz="2500" b="0" dirty="0" smtClean="0">
                <a:solidFill>
                  <a:srgbClr val="0066FF"/>
                </a:solidFill>
                <a:latin typeface="+mn-lt"/>
                <a:ea typeface="ＭＳ Ｐゴシック" charset="0"/>
              </a:rPr>
              <a:t> </a:t>
            </a:r>
            <a:r>
              <a:rPr lang="en-US" sz="2500" b="0" dirty="0" err="1" smtClean="0">
                <a:solidFill>
                  <a:srgbClr val="0066FF"/>
                </a:solidFill>
                <a:latin typeface="+mn-lt"/>
                <a:ea typeface="ＭＳ Ｐゴシック" charset="0"/>
              </a:rPr>
              <a:t>facteurs</a:t>
            </a:r>
            <a:r>
              <a:rPr lang="en-US" sz="2500" b="0" dirty="0" smtClean="0">
                <a:solidFill>
                  <a:srgbClr val="0066FF"/>
                </a:solidFill>
                <a:latin typeface="+mn-lt"/>
                <a:ea typeface="ＭＳ Ｐゴシック" charset="0"/>
              </a:rPr>
              <a:t> </a:t>
            </a:r>
            <a:r>
              <a:rPr lang="en-US" sz="2500" b="0" dirty="0" err="1" smtClean="0">
                <a:solidFill>
                  <a:srgbClr val="0066FF"/>
                </a:solidFill>
                <a:latin typeface="+mn-lt"/>
                <a:ea typeface="ＭＳ Ｐゴシック" charset="0"/>
              </a:rPr>
              <a:t>environnementaux</a:t>
            </a:r>
            <a:r>
              <a:rPr lang="en-US" sz="2500" b="0" dirty="0" smtClean="0">
                <a:solidFill>
                  <a:srgbClr val="0066FF"/>
                </a:solidFill>
                <a:latin typeface="+mn-lt"/>
                <a:ea typeface="ＭＳ Ｐゴシック" charset="0"/>
              </a:rPr>
              <a:t> nous </a:t>
            </a:r>
            <a:r>
              <a:rPr lang="en-US" sz="2500" b="0" dirty="0" err="1" smtClean="0">
                <a:solidFill>
                  <a:srgbClr val="0066FF"/>
                </a:solidFill>
                <a:latin typeface="+mn-lt"/>
                <a:ea typeface="ＭＳ Ｐゴシック" charset="0"/>
              </a:rPr>
              <a:t>influencent</a:t>
            </a:r>
            <a:endParaRPr lang="en-US" sz="2500" b="0" dirty="0">
              <a:solidFill>
                <a:srgbClr val="0066FF"/>
              </a:solidFill>
              <a:latin typeface="+mn-lt"/>
              <a:ea typeface="ＭＳ Ｐゴシック" charset="0"/>
            </a:endParaRPr>
          </a:p>
        </p:txBody>
      </p:sp>
      <p:grpSp>
        <p:nvGrpSpPr>
          <p:cNvPr id="4" name="Group 3"/>
          <p:cNvGrpSpPr/>
          <p:nvPr/>
        </p:nvGrpSpPr>
        <p:grpSpPr>
          <a:xfrm>
            <a:off x="1407927" y="1263642"/>
            <a:ext cx="6135873" cy="5378458"/>
            <a:chOff x="1903687" y="707572"/>
            <a:chExt cx="5161731" cy="4446983"/>
          </a:xfrm>
        </p:grpSpPr>
        <p:pic>
          <p:nvPicPr>
            <p:cNvPr id="5" name="Picture 4" descr="Environment_Human_JB.jpg"/>
            <p:cNvPicPr>
              <a:picLocks noChangeAspect="1"/>
            </p:cNvPicPr>
            <p:nvPr/>
          </p:nvPicPr>
          <p:blipFill rotWithShape="1">
            <a:blip r:embed="rId3">
              <a:extLst>
                <a:ext uri="{28A0092B-C50C-407E-A947-70E740481C1C}">
                  <a14:useLocalDpi xmlns:a14="http://schemas.microsoft.com/office/drawing/2010/main" val="0"/>
                </a:ext>
              </a:extLst>
            </a:blip>
            <a:srcRect b="11540"/>
            <a:stretch/>
          </p:blipFill>
          <p:spPr bwMode="auto">
            <a:xfrm>
              <a:off x="1903687" y="707572"/>
              <a:ext cx="5161731" cy="444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465706" y="1177223"/>
              <a:ext cx="487603" cy="4648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4">
              <a:biLevel thresh="50000"/>
              <a:extLst>
                <a:ext uri="{BEBA8EAE-BF5A-486C-A8C5-ECC9F3942E4B}">
                  <a14:imgProps xmlns:a14="http://schemas.microsoft.com/office/drawing/2010/main">
                    <a14:imgLayer r:embed="rId5">
                      <a14:imgEffect>
                        <a14:artisticPhotocopy/>
                      </a14:imgEffect>
                    </a14:imgLayer>
                  </a14:imgProps>
                </a:ext>
              </a:extLst>
            </a:blip>
            <a:srcRect l="17895"/>
            <a:stretch/>
          </p:blipFill>
          <p:spPr>
            <a:xfrm>
              <a:off x="5102833" y="1386988"/>
              <a:ext cx="776569" cy="631293"/>
            </a:xfrm>
            <a:prstGeom prst="rect">
              <a:avLst/>
            </a:prstGeom>
          </p:spPr>
        </p:pic>
      </p:grpSp>
      <p:grpSp>
        <p:nvGrpSpPr>
          <p:cNvPr id="18" name="Group 17"/>
          <p:cNvGrpSpPr/>
          <p:nvPr/>
        </p:nvGrpSpPr>
        <p:grpSpPr>
          <a:xfrm>
            <a:off x="4785327" y="2042419"/>
            <a:ext cx="3620156" cy="1631813"/>
            <a:chOff x="4785327" y="2042419"/>
            <a:chExt cx="3620156" cy="1631813"/>
          </a:xfrm>
        </p:grpSpPr>
        <p:sp>
          <p:nvSpPr>
            <p:cNvPr id="2" name="TextBox 1"/>
            <p:cNvSpPr txBox="1"/>
            <p:nvPr/>
          </p:nvSpPr>
          <p:spPr>
            <a:xfrm>
              <a:off x="6919990" y="2042419"/>
              <a:ext cx="1485493" cy="584776"/>
            </a:xfrm>
            <a:prstGeom prst="rect">
              <a:avLst/>
            </a:prstGeom>
            <a:noFill/>
          </p:spPr>
          <p:txBody>
            <a:bodyPr wrap="square" rtlCol="0">
              <a:spAutoFit/>
            </a:bodyPr>
            <a:lstStyle/>
            <a:p>
              <a:pPr algn="ctr"/>
              <a:r>
                <a:rPr lang="en-US" sz="1600" dirty="0" smtClean="0">
                  <a:solidFill>
                    <a:srgbClr val="FF0000"/>
                  </a:solidFill>
                </a:rPr>
                <a:t>Cellules </a:t>
              </a:r>
              <a:r>
                <a:rPr lang="en-US" sz="1600" dirty="0" err="1" smtClean="0">
                  <a:solidFill>
                    <a:srgbClr val="FF0000"/>
                  </a:solidFill>
                </a:rPr>
                <a:t>somatiques</a:t>
              </a:r>
              <a:endParaRPr lang="en-US" sz="1600" dirty="0">
                <a:solidFill>
                  <a:srgbClr val="FF0000"/>
                </a:solidFill>
              </a:endParaRPr>
            </a:p>
          </p:txBody>
        </p:sp>
        <p:cxnSp>
          <p:nvCxnSpPr>
            <p:cNvPr id="12" name="Straight Arrow Connector 11"/>
            <p:cNvCxnSpPr/>
            <p:nvPr/>
          </p:nvCxnSpPr>
          <p:spPr>
            <a:xfrm flipH="1">
              <a:off x="4932742" y="2358766"/>
              <a:ext cx="2063814" cy="78247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785327" y="2488486"/>
              <a:ext cx="2238893" cy="1185746"/>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4819345" y="4139182"/>
            <a:ext cx="3297928" cy="1973074"/>
            <a:chOff x="4819345" y="4139182"/>
            <a:chExt cx="3297928" cy="1973074"/>
          </a:xfrm>
        </p:grpSpPr>
        <p:cxnSp>
          <p:nvCxnSpPr>
            <p:cNvPr id="19" name="Straight Arrow Connector 18"/>
            <p:cNvCxnSpPr/>
            <p:nvPr/>
          </p:nvCxnSpPr>
          <p:spPr>
            <a:xfrm flipH="1" flipV="1">
              <a:off x="4819345" y="4139182"/>
              <a:ext cx="2041136" cy="131546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631780" y="5281259"/>
              <a:ext cx="1485493" cy="830997"/>
            </a:xfrm>
            <a:prstGeom prst="rect">
              <a:avLst/>
            </a:prstGeom>
            <a:noFill/>
          </p:spPr>
          <p:txBody>
            <a:bodyPr wrap="square" rtlCol="0">
              <a:spAutoFit/>
            </a:bodyPr>
            <a:lstStyle/>
            <a:p>
              <a:pPr algn="ctr"/>
              <a:r>
                <a:rPr lang="en-US" sz="1600" dirty="0" smtClean="0">
                  <a:solidFill>
                    <a:srgbClr val="FF0000"/>
                  </a:solidFill>
                </a:rPr>
                <a:t>Cellules </a:t>
              </a:r>
              <a:r>
                <a:rPr lang="en-US" sz="1600" dirty="0" err="1" smtClean="0">
                  <a:solidFill>
                    <a:srgbClr val="FF0000"/>
                  </a:solidFill>
                </a:rPr>
                <a:t>reproductrices</a:t>
              </a:r>
              <a:endParaRPr lang="en-US" sz="1600" dirty="0" smtClean="0">
                <a:solidFill>
                  <a:srgbClr val="FF0000"/>
                </a:solidFill>
              </a:endParaRPr>
            </a:p>
            <a:p>
              <a:pPr algn="ctr"/>
              <a:r>
                <a:rPr lang="en-US" sz="1600" dirty="0" smtClean="0">
                  <a:solidFill>
                    <a:srgbClr val="FF0000"/>
                  </a:solidFill>
                </a:rPr>
                <a:t>(</a:t>
              </a:r>
              <a:r>
                <a:rPr lang="en-US" sz="1600" dirty="0" err="1" smtClean="0">
                  <a:solidFill>
                    <a:srgbClr val="FF0000"/>
                  </a:solidFill>
                </a:rPr>
                <a:t>gamètes</a:t>
              </a:r>
              <a:r>
                <a:rPr lang="en-US" sz="1600" dirty="0" smtClean="0">
                  <a:solidFill>
                    <a:srgbClr val="FF0000"/>
                  </a:solidFill>
                </a:rPr>
                <a:t>)</a:t>
              </a:r>
              <a:endParaRPr lang="en-US" sz="1600" dirty="0">
                <a:solidFill>
                  <a:srgbClr val="FF0000"/>
                </a:solidFill>
              </a:endParaRPr>
            </a:p>
          </p:txBody>
        </p:sp>
      </p:grpSp>
      <p:sp>
        <p:nvSpPr>
          <p:cNvPr id="15" name="Rectangle 14"/>
          <p:cNvSpPr/>
          <p:nvPr/>
        </p:nvSpPr>
        <p:spPr>
          <a:xfrm>
            <a:off x="5699760" y="1320800"/>
            <a:ext cx="680720" cy="6604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689601" y="1463040"/>
            <a:ext cx="1310640" cy="461665"/>
          </a:xfrm>
          <a:prstGeom prst="rect">
            <a:avLst/>
          </a:prstGeom>
          <a:noFill/>
        </p:spPr>
        <p:txBody>
          <a:bodyPr wrap="square" rtlCol="0">
            <a:spAutoFit/>
          </a:bodyPr>
          <a:lstStyle/>
          <a:p>
            <a:pPr algn="ctr"/>
            <a:r>
              <a:rPr lang="en-US" sz="1200" dirty="0" smtClean="0"/>
              <a:t>Stress </a:t>
            </a:r>
            <a:r>
              <a:rPr lang="en-US" sz="1200" dirty="0" err="1"/>
              <a:t>T</a:t>
            </a:r>
            <a:r>
              <a:rPr lang="en-US" sz="1200" dirty="0" err="1" smtClean="0"/>
              <a:t>raumatismes</a:t>
            </a:r>
            <a:endParaRPr lang="en-US" sz="1200" dirty="0"/>
          </a:p>
        </p:txBody>
      </p:sp>
      <p:sp>
        <p:nvSpPr>
          <p:cNvPr id="16" name="Rectangle 15"/>
          <p:cNvSpPr/>
          <p:nvPr/>
        </p:nvSpPr>
        <p:spPr>
          <a:xfrm>
            <a:off x="2885440" y="1381760"/>
            <a:ext cx="762000" cy="6604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743201" y="1046480"/>
            <a:ext cx="1310640" cy="646331"/>
          </a:xfrm>
          <a:prstGeom prst="rect">
            <a:avLst/>
          </a:prstGeom>
          <a:noFill/>
        </p:spPr>
        <p:txBody>
          <a:bodyPr wrap="square" rtlCol="0">
            <a:spAutoFit/>
          </a:bodyPr>
          <a:lstStyle/>
          <a:p>
            <a:pPr algn="ctr"/>
            <a:r>
              <a:rPr lang="en-US" sz="1200" dirty="0" err="1" smtClean="0"/>
              <a:t>Excès</a:t>
            </a:r>
            <a:r>
              <a:rPr lang="en-US" sz="1200" dirty="0" smtClean="0"/>
              <a:t> </a:t>
            </a:r>
            <a:r>
              <a:rPr lang="en-US" sz="1200" dirty="0" err="1" smtClean="0"/>
              <a:t>d’alcool</a:t>
            </a:r>
            <a:r>
              <a:rPr lang="en-US" sz="1200" dirty="0" smtClean="0"/>
              <a:t> </a:t>
            </a:r>
          </a:p>
          <a:p>
            <a:pPr algn="ctr"/>
            <a:r>
              <a:rPr lang="en-US" sz="1200" dirty="0" err="1" smtClean="0"/>
              <a:t>Tabac</a:t>
            </a:r>
            <a:endParaRPr lang="en-US" sz="1200" dirty="0" smtClean="0"/>
          </a:p>
          <a:p>
            <a:pPr algn="ctr"/>
            <a:r>
              <a:rPr lang="en-US" sz="1200" dirty="0" err="1"/>
              <a:t>Médicaments</a:t>
            </a:r>
            <a:r>
              <a:rPr lang="en-US" sz="1200" dirty="0"/>
              <a:t>  </a:t>
            </a:r>
          </a:p>
        </p:txBody>
      </p:sp>
      <p:sp>
        <p:nvSpPr>
          <p:cNvPr id="20" name="Rectangle 19"/>
          <p:cNvSpPr/>
          <p:nvPr/>
        </p:nvSpPr>
        <p:spPr>
          <a:xfrm>
            <a:off x="1391920" y="3708400"/>
            <a:ext cx="1127760" cy="49784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538480" y="3647440"/>
            <a:ext cx="2082799" cy="495520"/>
          </a:xfrm>
          <a:prstGeom prst="rect">
            <a:avLst/>
          </a:prstGeom>
          <a:noFill/>
        </p:spPr>
        <p:txBody>
          <a:bodyPr wrap="square" rtlCol="0">
            <a:spAutoFit/>
          </a:bodyPr>
          <a:lstStyle/>
          <a:p>
            <a:pPr algn="ctr">
              <a:lnSpc>
                <a:spcPct val="110000"/>
              </a:lnSpc>
            </a:pPr>
            <a:r>
              <a:rPr lang="en-US" sz="1200" dirty="0" err="1" smtClean="0"/>
              <a:t>Polluants</a:t>
            </a:r>
            <a:r>
              <a:rPr lang="en-US" sz="1200" dirty="0" smtClean="0"/>
              <a:t> </a:t>
            </a:r>
            <a:r>
              <a:rPr lang="en-US" sz="1200" dirty="0" err="1" smtClean="0"/>
              <a:t>toxiques</a:t>
            </a:r>
            <a:endParaRPr lang="en-US" sz="1200" dirty="0" smtClean="0"/>
          </a:p>
          <a:p>
            <a:pPr algn="ctr">
              <a:lnSpc>
                <a:spcPct val="110000"/>
              </a:lnSpc>
            </a:pPr>
            <a:r>
              <a:rPr lang="en-US" sz="1200" dirty="0" err="1"/>
              <a:t>Produits</a:t>
            </a:r>
            <a:r>
              <a:rPr lang="en-US" sz="1200" dirty="0"/>
              <a:t> </a:t>
            </a:r>
            <a:r>
              <a:rPr lang="en-US" sz="1200" dirty="0" err="1" smtClean="0"/>
              <a:t>phytosanitaires</a:t>
            </a:r>
            <a:endParaRPr lang="en-US" sz="1200" dirty="0"/>
          </a:p>
        </p:txBody>
      </p:sp>
      <p:sp>
        <p:nvSpPr>
          <p:cNvPr id="24" name="Rectangle 23"/>
          <p:cNvSpPr/>
          <p:nvPr/>
        </p:nvSpPr>
        <p:spPr>
          <a:xfrm>
            <a:off x="3108960" y="6014720"/>
            <a:ext cx="762000" cy="6604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2895601" y="6126480"/>
            <a:ext cx="1310640" cy="461665"/>
          </a:xfrm>
          <a:prstGeom prst="rect">
            <a:avLst/>
          </a:prstGeom>
          <a:noFill/>
        </p:spPr>
        <p:txBody>
          <a:bodyPr wrap="square" rtlCol="0">
            <a:spAutoFit/>
          </a:bodyPr>
          <a:lstStyle/>
          <a:p>
            <a:pPr algn="ctr"/>
            <a:r>
              <a:rPr lang="en-US" sz="1200" dirty="0" smtClean="0"/>
              <a:t>Style de vie</a:t>
            </a:r>
          </a:p>
          <a:p>
            <a:pPr algn="ctr"/>
            <a:r>
              <a:rPr lang="en-US" sz="1200" dirty="0" smtClean="0"/>
              <a:t>Sport</a:t>
            </a:r>
            <a:endParaRPr lang="en-US" sz="1200" dirty="0"/>
          </a:p>
        </p:txBody>
      </p:sp>
      <p:sp>
        <p:nvSpPr>
          <p:cNvPr id="26" name="Rectangle 25"/>
          <p:cNvSpPr/>
          <p:nvPr/>
        </p:nvSpPr>
        <p:spPr>
          <a:xfrm>
            <a:off x="5750560" y="6177280"/>
            <a:ext cx="762000" cy="6604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5588001" y="6065520"/>
            <a:ext cx="1310640" cy="276999"/>
          </a:xfrm>
          <a:prstGeom prst="rect">
            <a:avLst/>
          </a:prstGeom>
          <a:noFill/>
        </p:spPr>
        <p:txBody>
          <a:bodyPr wrap="square" rtlCol="0">
            <a:spAutoFit/>
          </a:bodyPr>
          <a:lstStyle/>
          <a:p>
            <a:pPr algn="ctr"/>
            <a:r>
              <a:rPr lang="en-US" sz="1200" dirty="0" smtClean="0"/>
              <a:t>Radiations</a:t>
            </a:r>
            <a:endParaRPr lang="en-US" sz="1200" dirty="0"/>
          </a:p>
        </p:txBody>
      </p:sp>
      <p:sp>
        <p:nvSpPr>
          <p:cNvPr id="28" name="Rectangle 27"/>
          <p:cNvSpPr/>
          <p:nvPr/>
        </p:nvSpPr>
        <p:spPr>
          <a:xfrm>
            <a:off x="6918960" y="3556000"/>
            <a:ext cx="762000" cy="6604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6776721" y="3596640"/>
            <a:ext cx="1310640" cy="276999"/>
          </a:xfrm>
          <a:prstGeom prst="rect">
            <a:avLst/>
          </a:prstGeom>
          <a:noFill/>
        </p:spPr>
        <p:txBody>
          <a:bodyPr wrap="square" rtlCol="0">
            <a:spAutoFit/>
          </a:bodyPr>
          <a:lstStyle/>
          <a:p>
            <a:pPr algn="ctr"/>
            <a:r>
              <a:rPr lang="en-US" sz="1200" dirty="0" smtClean="0"/>
              <a:t>Alimentation</a:t>
            </a:r>
            <a:endParaRPr lang="en-US" sz="1200" dirty="0"/>
          </a:p>
        </p:txBody>
      </p:sp>
    </p:spTree>
    <p:extLst>
      <p:ext uri="{BB962C8B-B14F-4D97-AF65-F5344CB8AC3E}">
        <p14:creationId xmlns:p14="http://schemas.microsoft.com/office/powerpoint/2010/main" val="3013705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Triangle 5"/>
          <p:cNvSpPr/>
          <p:nvPr/>
        </p:nvSpPr>
        <p:spPr bwMode="auto">
          <a:xfrm flipH="1" flipV="1">
            <a:off x="776417" y="4149204"/>
            <a:ext cx="165100" cy="146050"/>
          </a:xfrm>
          <a:prstGeom prst="rtTriangle">
            <a:avLst/>
          </a:prstGeom>
          <a:solidFill>
            <a:schemeClr val="bg1"/>
          </a:solidFill>
          <a:ln w="9525" cap="flat" cmpd="sng" algn="ctr">
            <a:noFill/>
            <a:prstDash val="solid"/>
            <a:round/>
            <a:headEnd type="none" w="med" len="med"/>
            <a:tailEnd type="none" w="med" len="med"/>
          </a:ln>
          <a:effectLst/>
        </p:spPr>
        <p:txBody>
          <a:bodyPr/>
          <a:lstStyle/>
          <a:p>
            <a:pPr>
              <a:defRPr/>
            </a:pPr>
            <a:endParaRPr lang="en-US">
              <a:effectLst>
                <a:outerShdw blurRad="38100" dist="38100" dir="2700000" algn="tl">
                  <a:srgbClr val="DDDDDD"/>
                </a:outerShdw>
              </a:effectLst>
              <a:latin typeface="Times New Roman" charset="0"/>
            </a:endParaRPr>
          </a:p>
        </p:txBody>
      </p:sp>
      <p:sp>
        <p:nvSpPr>
          <p:cNvPr id="26628" name="Text Box 3"/>
          <p:cNvSpPr txBox="1">
            <a:spLocks noChangeArrowheads="1"/>
          </p:cNvSpPr>
          <p:nvPr/>
        </p:nvSpPr>
        <p:spPr bwMode="auto">
          <a:xfrm>
            <a:off x="774060" y="0"/>
            <a:ext cx="751148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r>
              <a:rPr lang="en-US" sz="2600" dirty="0" err="1" smtClean="0">
                <a:solidFill>
                  <a:srgbClr val="0000FF"/>
                </a:solidFill>
              </a:rPr>
              <a:t>Effets</a:t>
            </a:r>
            <a:r>
              <a:rPr lang="en-US" sz="2600" dirty="0" smtClean="0">
                <a:solidFill>
                  <a:srgbClr val="0000FF"/>
                </a:solidFill>
              </a:rPr>
              <a:t> </a:t>
            </a:r>
            <a:r>
              <a:rPr lang="en-US" sz="2600" dirty="0" err="1" smtClean="0">
                <a:solidFill>
                  <a:srgbClr val="0000FF"/>
                </a:solidFill>
              </a:rPr>
              <a:t>transgénérationnels</a:t>
            </a:r>
            <a:r>
              <a:rPr lang="en-US" sz="2600" dirty="0" smtClean="0">
                <a:solidFill>
                  <a:srgbClr val="0000FF"/>
                </a:solidFill>
              </a:rPr>
              <a:t> de </a:t>
            </a:r>
            <a:r>
              <a:rPr lang="en-US" sz="2600" dirty="0" err="1" smtClean="0">
                <a:solidFill>
                  <a:srgbClr val="0000FF"/>
                </a:solidFill>
              </a:rPr>
              <a:t>l’exposition</a:t>
            </a:r>
            <a:r>
              <a:rPr lang="en-US" sz="2600" dirty="0" smtClean="0">
                <a:solidFill>
                  <a:srgbClr val="0000FF"/>
                </a:solidFill>
              </a:rPr>
              <a:t> </a:t>
            </a:r>
            <a:r>
              <a:rPr lang="en-US" sz="2600" dirty="0" err="1" smtClean="0">
                <a:solidFill>
                  <a:srgbClr val="0000FF"/>
                </a:solidFill>
              </a:rPr>
              <a:t>à</a:t>
            </a:r>
            <a:r>
              <a:rPr lang="en-US" sz="2600" dirty="0" smtClean="0">
                <a:solidFill>
                  <a:srgbClr val="0000FF"/>
                </a:solidFill>
              </a:rPr>
              <a:t> des </a:t>
            </a:r>
            <a:r>
              <a:rPr lang="en-US" sz="2600" dirty="0" err="1" smtClean="0">
                <a:solidFill>
                  <a:srgbClr val="0000FF"/>
                </a:solidFill>
              </a:rPr>
              <a:t>facteurs</a:t>
            </a:r>
            <a:r>
              <a:rPr lang="en-US" sz="2600" dirty="0" smtClean="0">
                <a:solidFill>
                  <a:srgbClr val="0000FF"/>
                </a:solidFill>
              </a:rPr>
              <a:t> </a:t>
            </a:r>
            <a:r>
              <a:rPr lang="en-US" sz="2600" dirty="0" err="1" smtClean="0">
                <a:solidFill>
                  <a:srgbClr val="0000FF"/>
                </a:solidFill>
              </a:rPr>
              <a:t>environnementaux</a:t>
            </a:r>
            <a:endParaRPr lang="en-US" sz="2600" dirty="0">
              <a:solidFill>
                <a:srgbClr val="0000FF"/>
              </a:solidFill>
            </a:endParaRPr>
          </a:p>
        </p:txBody>
      </p:sp>
      <p:pic>
        <p:nvPicPr>
          <p:cNvPr id="9" name="Picture 8"/>
          <p:cNvPicPr>
            <a:picLocks noChangeAspect="1"/>
          </p:cNvPicPr>
          <p:nvPr/>
        </p:nvPicPr>
        <p:blipFill rotWithShape="1">
          <a:blip r:embed="rId3"/>
          <a:srcRect l="73607" t="-694" r="-12771" b="4546"/>
          <a:stretch/>
        </p:blipFill>
        <p:spPr>
          <a:xfrm>
            <a:off x="7213263" y="1641195"/>
            <a:ext cx="1989537" cy="4884302"/>
          </a:xfrm>
          <a:prstGeom prst="rect">
            <a:avLst/>
          </a:prstGeom>
        </p:spPr>
      </p:pic>
      <p:grpSp>
        <p:nvGrpSpPr>
          <p:cNvPr id="8" name="Group 7"/>
          <p:cNvGrpSpPr/>
          <p:nvPr/>
        </p:nvGrpSpPr>
        <p:grpSpPr>
          <a:xfrm>
            <a:off x="411562" y="2409358"/>
            <a:ext cx="5675624" cy="2804798"/>
            <a:chOff x="2575195" y="845843"/>
            <a:chExt cx="5675624" cy="2804798"/>
          </a:xfrm>
        </p:grpSpPr>
        <p:pic>
          <p:nvPicPr>
            <p:cNvPr id="10" name="Picture 9"/>
            <p:cNvPicPr>
              <a:picLocks noChangeAspect="1"/>
            </p:cNvPicPr>
            <p:nvPr/>
          </p:nvPicPr>
          <p:blipFill rotWithShape="1">
            <a:blip r:embed="rId4"/>
            <a:srcRect r="53067"/>
            <a:stretch/>
          </p:blipFill>
          <p:spPr>
            <a:xfrm>
              <a:off x="2575195" y="845843"/>
              <a:ext cx="1793571" cy="2786870"/>
            </a:xfrm>
            <a:prstGeom prst="rect">
              <a:avLst/>
            </a:prstGeom>
          </p:spPr>
        </p:pic>
        <p:sp>
          <p:nvSpPr>
            <p:cNvPr id="5" name="TextBox 4"/>
            <p:cNvSpPr txBox="1"/>
            <p:nvPr/>
          </p:nvSpPr>
          <p:spPr>
            <a:xfrm>
              <a:off x="4166949" y="1680871"/>
              <a:ext cx="4083870" cy="1969770"/>
            </a:xfrm>
            <a:prstGeom prst="rect">
              <a:avLst/>
            </a:prstGeom>
            <a:noFill/>
          </p:spPr>
          <p:txBody>
            <a:bodyPr wrap="none" rtlCol="0">
              <a:spAutoFit/>
            </a:bodyPr>
            <a:lstStyle/>
            <a:p>
              <a:r>
                <a:rPr lang="en-US" sz="1600" dirty="0" smtClean="0"/>
                <a:t>   </a:t>
              </a:r>
              <a:r>
                <a:rPr lang="en-US" sz="1600" dirty="0" err="1" smtClean="0"/>
                <a:t>Mère</a:t>
              </a:r>
              <a:r>
                <a:rPr lang="en-US" sz="1600" dirty="0" smtClean="0"/>
                <a:t>                     </a:t>
              </a:r>
              <a:r>
                <a:rPr lang="en-US" sz="1600" b="1" dirty="0" smtClean="0">
                  <a:solidFill>
                    <a:srgbClr val="FF0000"/>
                  </a:solidFill>
                </a:rPr>
                <a:t>1ère </a:t>
              </a:r>
              <a:r>
                <a:rPr lang="en-US" sz="1600" b="1" dirty="0" err="1" smtClean="0">
                  <a:solidFill>
                    <a:srgbClr val="FF0000"/>
                  </a:solidFill>
                </a:rPr>
                <a:t>génération</a:t>
              </a:r>
              <a:r>
                <a:rPr lang="en-US" sz="1600" b="1" dirty="0" smtClean="0">
                  <a:solidFill>
                    <a:srgbClr val="FF0000"/>
                  </a:solidFill>
                </a:rPr>
                <a:t> (F0</a:t>
              </a:r>
              <a:r>
                <a:rPr lang="en-US" sz="1600" b="1" dirty="0" smtClean="0">
                  <a:solidFill>
                    <a:srgbClr val="FF0000"/>
                  </a:solidFill>
                </a:rPr>
                <a:t>)</a:t>
              </a:r>
              <a:endParaRPr lang="en-US" sz="1600" b="1" dirty="0" smtClean="0">
                <a:solidFill>
                  <a:srgbClr val="FF0000"/>
                </a:solidFill>
              </a:endParaRPr>
            </a:p>
            <a:p>
              <a:endParaRPr lang="en-US" sz="1000" dirty="0"/>
            </a:p>
            <a:p>
              <a:r>
                <a:rPr lang="en-US" sz="1600" dirty="0" smtClean="0"/>
                <a:t>   </a:t>
              </a:r>
              <a:r>
                <a:rPr lang="en-US" sz="1600" dirty="0" err="1" smtClean="0"/>
                <a:t>Foetus</a:t>
              </a:r>
              <a:endParaRPr lang="en-US" sz="1000" dirty="0" smtClean="0"/>
            </a:p>
            <a:p>
              <a:r>
                <a:rPr lang="en-US" sz="1600" dirty="0" smtClean="0"/>
                <a:t>   	                </a:t>
              </a:r>
              <a:r>
                <a:rPr lang="en-US" sz="1600" b="1" dirty="0" smtClean="0">
                  <a:solidFill>
                    <a:srgbClr val="FF0000"/>
                  </a:solidFill>
                </a:rPr>
                <a:t>2ème </a:t>
              </a:r>
              <a:r>
                <a:rPr lang="en-US" sz="1600" b="1" dirty="0" err="1">
                  <a:solidFill>
                    <a:srgbClr val="FF0000"/>
                  </a:solidFill>
                </a:rPr>
                <a:t>génération</a:t>
              </a:r>
              <a:r>
                <a:rPr lang="en-US" sz="1600" b="1" dirty="0">
                  <a:solidFill>
                    <a:srgbClr val="FF0000"/>
                  </a:solidFill>
                </a:rPr>
                <a:t> (F1</a:t>
              </a:r>
              <a:r>
                <a:rPr lang="en-US" sz="1600" b="1" dirty="0" smtClean="0">
                  <a:solidFill>
                    <a:srgbClr val="FF0000"/>
                  </a:solidFill>
                </a:rPr>
                <a:t>)</a:t>
              </a:r>
              <a:endParaRPr lang="en-US" sz="1600" dirty="0" smtClean="0"/>
            </a:p>
            <a:p>
              <a:r>
                <a:rPr lang="en-US" sz="1600" dirty="0"/>
                <a:t> </a:t>
              </a:r>
              <a:r>
                <a:rPr lang="en-US" sz="1600" dirty="0" smtClean="0"/>
                <a:t>  </a:t>
              </a:r>
            </a:p>
            <a:p>
              <a:r>
                <a:rPr lang="en-US" sz="1600" dirty="0" smtClean="0"/>
                <a:t>   </a:t>
              </a:r>
            </a:p>
            <a:p>
              <a:r>
                <a:rPr lang="en-US" sz="1600" dirty="0"/>
                <a:t> </a:t>
              </a:r>
              <a:r>
                <a:rPr lang="en-US" sz="1600" dirty="0" smtClean="0"/>
                <a:t>  Futures cellules             </a:t>
              </a:r>
            </a:p>
            <a:p>
              <a:r>
                <a:rPr lang="en-US" sz="1600" dirty="0" smtClean="0"/>
                <a:t>   </a:t>
              </a:r>
              <a:r>
                <a:rPr lang="en-US" sz="1600" dirty="0" err="1" smtClean="0"/>
                <a:t>reproductrices</a:t>
              </a:r>
              <a:r>
                <a:rPr lang="en-US" sz="1600" dirty="0" smtClean="0"/>
                <a:t>      </a:t>
              </a:r>
              <a:r>
                <a:rPr lang="en-US" sz="1600" b="1" dirty="0" smtClean="0">
                  <a:solidFill>
                    <a:srgbClr val="FF0000"/>
                  </a:solidFill>
                </a:rPr>
                <a:t>3ème </a:t>
              </a:r>
              <a:r>
                <a:rPr lang="en-US" sz="1600" b="1" dirty="0" err="1">
                  <a:solidFill>
                    <a:srgbClr val="FF0000"/>
                  </a:solidFill>
                </a:rPr>
                <a:t>génération</a:t>
              </a:r>
              <a:r>
                <a:rPr lang="en-US" sz="1600" b="1" dirty="0">
                  <a:solidFill>
                    <a:srgbClr val="FF0000"/>
                  </a:solidFill>
                </a:rPr>
                <a:t> (F2</a:t>
              </a:r>
              <a:r>
                <a:rPr lang="en-US" sz="1600" b="1" dirty="0" smtClean="0">
                  <a:solidFill>
                    <a:srgbClr val="FF0000"/>
                  </a:solidFill>
                </a:rPr>
                <a:t>)</a:t>
              </a:r>
              <a:endParaRPr lang="en-US" sz="1600" b="1" dirty="0">
                <a:solidFill>
                  <a:srgbClr val="FF0000"/>
                </a:solidFill>
              </a:endParaRPr>
            </a:p>
          </p:txBody>
        </p:sp>
      </p:grpSp>
      <p:cxnSp>
        <p:nvCxnSpPr>
          <p:cNvPr id="12" name="Straight Connector 11"/>
          <p:cNvCxnSpPr/>
          <p:nvPr/>
        </p:nvCxnSpPr>
        <p:spPr>
          <a:xfrm flipV="1">
            <a:off x="7055333" y="3407534"/>
            <a:ext cx="485526" cy="6081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459475" y="3255686"/>
            <a:ext cx="618078" cy="338554"/>
          </a:xfrm>
          <a:prstGeom prst="rect">
            <a:avLst/>
          </a:prstGeom>
          <a:noFill/>
        </p:spPr>
        <p:txBody>
          <a:bodyPr wrap="none" rtlCol="0">
            <a:spAutoFit/>
          </a:bodyPr>
          <a:lstStyle/>
          <a:p>
            <a:r>
              <a:rPr lang="en-US" sz="1600" dirty="0" err="1" smtClean="0"/>
              <a:t>Père</a:t>
            </a:r>
            <a:endParaRPr lang="en-US" sz="1600" dirty="0"/>
          </a:p>
        </p:txBody>
      </p:sp>
      <p:cxnSp>
        <p:nvCxnSpPr>
          <p:cNvPr id="18" name="Straight Connector 17"/>
          <p:cNvCxnSpPr/>
          <p:nvPr/>
        </p:nvCxnSpPr>
        <p:spPr>
          <a:xfrm>
            <a:off x="7280045" y="4042586"/>
            <a:ext cx="351529" cy="7938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272961" y="3870472"/>
            <a:ext cx="1017125" cy="338554"/>
          </a:xfrm>
          <a:prstGeom prst="rect">
            <a:avLst/>
          </a:prstGeom>
          <a:noFill/>
        </p:spPr>
        <p:txBody>
          <a:bodyPr wrap="none" rtlCol="0">
            <a:spAutoFit/>
          </a:bodyPr>
          <a:lstStyle/>
          <a:p>
            <a:r>
              <a:rPr lang="en-US" sz="1600" dirty="0" err="1" smtClean="0"/>
              <a:t>Gamètes</a:t>
            </a:r>
            <a:endParaRPr lang="en-US" sz="1600" dirty="0"/>
          </a:p>
        </p:txBody>
      </p:sp>
      <p:sp>
        <p:nvSpPr>
          <p:cNvPr id="26" name="TextBox 25"/>
          <p:cNvSpPr txBox="1"/>
          <p:nvPr/>
        </p:nvSpPr>
        <p:spPr>
          <a:xfrm>
            <a:off x="2172997" y="3898132"/>
            <a:ext cx="1691513" cy="584776"/>
          </a:xfrm>
          <a:prstGeom prst="rect">
            <a:avLst/>
          </a:prstGeom>
          <a:noFill/>
        </p:spPr>
        <p:txBody>
          <a:bodyPr wrap="square" rtlCol="0">
            <a:spAutoFit/>
          </a:bodyPr>
          <a:lstStyle/>
          <a:p>
            <a:r>
              <a:rPr lang="en-US" sz="1600" dirty="0" err="1" smtClean="0"/>
              <a:t>Gamètes</a:t>
            </a:r>
            <a:r>
              <a:rPr lang="en-US" sz="1600" dirty="0" smtClean="0"/>
              <a:t> </a:t>
            </a:r>
            <a:r>
              <a:rPr lang="en-US" sz="1600" dirty="0" err="1" smtClean="0"/>
              <a:t>maternels</a:t>
            </a:r>
            <a:endParaRPr lang="en-US" sz="1600" dirty="0"/>
          </a:p>
        </p:txBody>
      </p:sp>
      <p:cxnSp>
        <p:nvCxnSpPr>
          <p:cNvPr id="30" name="Straight Connector 29"/>
          <p:cNvCxnSpPr/>
          <p:nvPr/>
        </p:nvCxnSpPr>
        <p:spPr>
          <a:xfrm>
            <a:off x="1892300" y="4183806"/>
            <a:ext cx="341015" cy="64458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rot="720000">
            <a:off x="2028686" y="4129400"/>
            <a:ext cx="200665" cy="912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a:stCxn id="35" idx="3"/>
          </p:cNvCxnSpPr>
          <p:nvPr/>
        </p:nvCxnSpPr>
        <p:spPr>
          <a:xfrm flipH="1">
            <a:off x="1723627" y="4195879"/>
            <a:ext cx="503531" cy="64052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958975" y="4155231"/>
            <a:ext cx="66675" cy="9525"/>
          </a:xfrm>
          <a:prstGeom prst="line">
            <a:avLst/>
          </a:prstGeom>
          <a:ln w="19050" cmpd="sng">
            <a:solidFill>
              <a:srgbClr val="58A2A4"/>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1600371" y="3472733"/>
            <a:ext cx="595026" cy="3624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1905560" y="3838767"/>
            <a:ext cx="304604" cy="155729"/>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5" name="Right Arrow 44"/>
          <p:cNvSpPr/>
          <p:nvPr/>
        </p:nvSpPr>
        <p:spPr>
          <a:xfrm rot="2460000">
            <a:off x="5175179" y="2026959"/>
            <a:ext cx="791272" cy="341381"/>
          </a:xfrm>
          <a:prstGeom prst="rightArrow">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3760745" y="1435787"/>
            <a:ext cx="1368008" cy="400110"/>
          </a:xfrm>
          <a:prstGeom prst="rect">
            <a:avLst/>
          </a:prstGeom>
          <a:noFill/>
        </p:spPr>
        <p:txBody>
          <a:bodyPr wrap="none" rtlCol="0">
            <a:spAutoFit/>
          </a:bodyPr>
          <a:lstStyle/>
          <a:p>
            <a:pPr algn="ctr"/>
            <a:r>
              <a:rPr lang="en-US" sz="2000" dirty="0" smtClean="0"/>
              <a:t>Exposition</a:t>
            </a:r>
            <a:endParaRPr lang="en-US" sz="2000" dirty="0"/>
          </a:p>
        </p:txBody>
      </p:sp>
      <p:sp>
        <p:nvSpPr>
          <p:cNvPr id="47" name="Right Arrow 46"/>
          <p:cNvSpPr/>
          <p:nvPr/>
        </p:nvSpPr>
        <p:spPr>
          <a:xfrm rot="19140000" flipH="1">
            <a:off x="2928522" y="2026959"/>
            <a:ext cx="791272" cy="341381"/>
          </a:xfrm>
          <a:prstGeom prst="rightArrow">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V="1">
            <a:off x="2222367" y="3624037"/>
            <a:ext cx="4751267" cy="10949"/>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221495" y="4553816"/>
            <a:ext cx="4751267" cy="10949"/>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26171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78000"/>
          </a:blip>
          <a:stretch>
            <a:fillRect/>
          </a:stretch>
        </p:blipFill>
        <p:spPr>
          <a:xfrm>
            <a:off x="-21896" y="925369"/>
            <a:ext cx="10411812" cy="5205906"/>
          </a:xfrm>
          <a:prstGeom prst="rect">
            <a:avLst/>
          </a:prstGeom>
        </p:spPr>
      </p:pic>
      <p:sp>
        <p:nvSpPr>
          <p:cNvPr id="37905" name="Rectangle 17"/>
          <p:cNvSpPr>
            <a:spLocks noChangeArrowheads="1"/>
          </p:cNvSpPr>
          <p:nvPr/>
        </p:nvSpPr>
        <p:spPr bwMode="auto">
          <a:xfrm>
            <a:off x="9458325" y="-771525"/>
            <a:ext cx="184150" cy="457200"/>
          </a:xfrm>
          <a:prstGeom prst="rect">
            <a:avLst/>
          </a:prstGeom>
          <a:noFill/>
          <a:ln w="9525">
            <a:noFill/>
            <a:miter lim="800000"/>
            <a:headEnd/>
            <a:tailEnd/>
          </a:ln>
          <a:effectLst/>
        </p:spPr>
        <p:txBody>
          <a:bodyPr wrap="none">
            <a:spAutoFit/>
          </a:bodyPr>
          <a:lstStyle/>
          <a:p>
            <a:pPr>
              <a:defRPr/>
            </a:pPr>
            <a:endParaRPr lang="en-US">
              <a:effectLst>
                <a:outerShdw blurRad="38100" dist="38100" dir="2700000" algn="tl">
                  <a:srgbClr val="DDDDDD"/>
                </a:outerShdw>
              </a:effectLst>
              <a:latin typeface="Times New Roman" charset="0"/>
            </a:endParaRPr>
          </a:p>
        </p:txBody>
      </p:sp>
      <p:sp>
        <p:nvSpPr>
          <p:cNvPr id="37906" name="Rectangle 18"/>
          <p:cNvSpPr>
            <a:spLocks noChangeArrowheads="1"/>
          </p:cNvSpPr>
          <p:nvPr/>
        </p:nvSpPr>
        <p:spPr bwMode="auto">
          <a:xfrm>
            <a:off x="8848725" y="1247775"/>
            <a:ext cx="184150" cy="457200"/>
          </a:xfrm>
          <a:prstGeom prst="rect">
            <a:avLst/>
          </a:prstGeom>
          <a:noFill/>
          <a:ln w="9525">
            <a:noFill/>
            <a:miter lim="800000"/>
            <a:headEnd/>
            <a:tailEnd/>
          </a:ln>
          <a:effectLst/>
        </p:spPr>
        <p:txBody>
          <a:bodyPr wrap="none">
            <a:spAutoFit/>
          </a:bodyPr>
          <a:lstStyle/>
          <a:p>
            <a:pPr>
              <a:defRPr/>
            </a:pPr>
            <a:endParaRPr lang="en-US">
              <a:effectLst>
                <a:outerShdw blurRad="38100" dist="38100" dir="2700000" algn="tl">
                  <a:srgbClr val="DDDDDD"/>
                </a:outerShdw>
              </a:effectLst>
              <a:latin typeface="Times New Roman" charset="0"/>
            </a:endParaRPr>
          </a:p>
        </p:txBody>
      </p:sp>
      <p:sp>
        <p:nvSpPr>
          <p:cNvPr id="17" name="Text Box 3"/>
          <p:cNvSpPr txBox="1">
            <a:spLocks noChangeArrowheads="1"/>
          </p:cNvSpPr>
          <p:nvPr/>
        </p:nvSpPr>
        <p:spPr bwMode="auto">
          <a:xfrm>
            <a:off x="2420387" y="94364"/>
            <a:ext cx="4397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2800" dirty="0" err="1">
                <a:solidFill>
                  <a:srgbClr val="0000FF"/>
                </a:solidFill>
              </a:rPr>
              <a:t>Génétique</a:t>
            </a:r>
            <a:r>
              <a:rPr lang="en-US" sz="2800" dirty="0">
                <a:solidFill>
                  <a:srgbClr val="0000FF"/>
                </a:solidFill>
              </a:rPr>
              <a:t> et </a:t>
            </a:r>
            <a:r>
              <a:rPr lang="en-US" sz="2800" dirty="0" err="1">
                <a:solidFill>
                  <a:srgbClr val="0000FF"/>
                </a:solidFill>
              </a:rPr>
              <a:t>épigénétique</a:t>
            </a:r>
            <a:endParaRPr lang="en-US" sz="2800" dirty="0">
              <a:solidFill>
                <a:srgbClr val="0000FF"/>
              </a:solidFill>
            </a:endParaRPr>
          </a:p>
        </p:txBody>
      </p:sp>
    </p:spTree>
    <p:extLst>
      <p:ext uri="{BB962C8B-B14F-4D97-AF65-F5344CB8AC3E}">
        <p14:creationId xmlns:p14="http://schemas.microsoft.com/office/powerpoint/2010/main" val="396011903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srcRect l="9957" t="4813" b="16949"/>
          <a:stretch/>
        </p:blipFill>
        <p:spPr>
          <a:xfrm>
            <a:off x="1278012" y="1184092"/>
            <a:ext cx="2636914" cy="1823542"/>
          </a:xfrm>
          <a:prstGeom prst="rect">
            <a:avLst/>
          </a:prstGeom>
        </p:spPr>
      </p:pic>
      <p:grpSp>
        <p:nvGrpSpPr>
          <p:cNvPr id="32" name="Group 31"/>
          <p:cNvGrpSpPr/>
          <p:nvPr/>
        </p:nvGrpSpPr>
        <p:grpSpPr>
          <a:xfrm>
            <a:off x="296332" y="2304678"/>
            <a:ext cx="8611560" cy="4202463"/>
            <a:chOff x="255991" y="1385355"/>
            <a:chExt cx="8611560" cy="3749919"/>
          </a:xfrm>
        </p:grpSpPr>
        <p:grpSp>
          <p:nvGrpSpPr>
            <p:cNvPr id="15" name="Group 14"/>
            <p:cNvGrpSpPr/>
            <p:nvPr/>
          </p:nvGrpSpPr>
          <p:grpSpPr>
            <a:xfrm>
              <a:off x="375800" y="1625107"/>
              <a:ext cx="8491751" cy="3510167"/>
              <a:chOff x="551562" y="1397000"/>
              <a:chExt cx="7267038" cy="3327315"/>
            </a:xfrm>
          </p:grpSpPr>
          <p:pic>
            <p:nvPicPr>
              <p:cNvPr id="5" name="Picture 4" descr="oocyte.jpg"/>
              <p:cNvPicPr>
                <a:picLocks noChangeAspect="1"/>
              </p:cNvPicPr>
              <p:nvPr/>
            </p:nvPicPr>
            <p:blipFill rotWithShape="1">
              <a:blip r:embed="rId4">
                <a:extLst>
                  <a:ext uri="{28A0092B-C50C-407E-A947-70E740481C1C}">
                    <a14:useLocalDpi xmlns:a14="http://schemas.microsoft.com/office/drawing/2010/main" val="0"/>
                  </a:ext>
                </a:extLst>
              </a:blip>
              <a:srcRect l="4243" t="5756" r="19203" b="3967"/>
              <a:stretch/>
            </p:blipFill>
            <p:spPr>
              <a:xfrm rot="16200000">
                <a:off x="2738819" y="-355467"/>
                <a:ext cx="2892523" cy="7267038"/>
              </a:xfrm>
              <a:prstGeom prst="rect">
                <a:avLst/>
              </a:prstGeom>
            </p:spPr>
          </p:pic>
          <p:sp>
            <p:nvSpPr>
              <p:cNvPr id="2" name="Rectangle 1"/>
              <p:cNvSpPr/>
              <p:nvPr/>
            </p:nvSpPr>
            <p:spPr>
              <a:xfrm>
                <a:off x="608406" y="1975556"/>
                <a:ext cx="451942" cy="479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51562" y="4334267"/>
                <a:ext cx="508786" cy="390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764971" y="3795889"/>
                <a:ext cx="606777" cy="6462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304971" y="1975556"/>
                <a:ext cx="606777" cy="620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034971" y="3146778"/>
                <a:ext cx="606777" cy="888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630333" y="3866445"/>
                <a:ext cx="478971" cy="8578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234867" y="1785368"/>
                <a:ext cx="370674" cy="479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365192" y="1397000"/>
                <a:ext cx="378695" cy="1015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589080" y="3753556"/>
                <a:ext cx="254807" cy="479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extBox 20"/>
            <p:cNvSpPr txBox="1"/>
            <p:nvPr/>
          </p:nvSpPr>
          <p:spPr>
            <a:xfrm>
              <a:off x="8178970" y="2085185"/>
              <a:ext cx="617877" cy="302097"/>
            </a:xfrm>
            <a:prstGeom prst="rect">
              <a:avLst/>
            </a:prstGeom>
            <a:noFill/>
          </p:spPr>
          <p:txBody>
            <a:bodyPr wrap="none" rtlCol="0">
              <a:spAutoFit/>
            </a:bodyPr>
            <a:lstStyle/>
            <a:p>
              <a:r>
                <a:rPr lang="en-US" sz="1600" dirty="0" smtClean="0"/>
                <a:t>ADN</a:t>
              </a:r>
              <a:endParaRPr lang="en-US" sz="1600" dirty="0"/>
            </a:p>
          </p:txBody>
        </p:sp>
        <p:sp>
          <p:nvSpPr>
            <p:cNvPr id="22" name="TextBox 21"/>
            <p:cNvSpPr txBox="1"/>
            <p:nvPr/>
          </p:nvSpPr>
          <p:spPr>
            <a:xfrm>
              <a:off x="4595991" y="2095860"/>
              <a:ext cx="1245253" cy="302097"/>
            </a:xfrm>
            <a:prstGeom prst="rect">
              <a:avLst/>
            </a:prstGeom>
            <a:noFill/>
          </p:spPr>
          <p:txBody>
            <a:bodyPr wrap="none" rtlCol="0">
              <a:spAutoFit/>
            </a:bodyPr>
            <a:lstStyle/>
            <a:p>
              <a:r>
                <a:rPr lang="en-US" sz="1600" dirty="0" err="1" smtClean="0"/>
                <a:t>Chromatine</a:t>
              </a:r>
              <a:endParaRPr lang="en-US" sz="1600" dirty="0"/>
            </a:p>
          </p:txBody>
        </p:sp>
        <p:sp>
          <p:nvSpPr>
            <p:cNvPr id="23" name="TextBox 22"/>
            <p:cNvSpPr txBox="1"/>
            <p:nvPr/>
          </p:nvSpPr>
          <p:spPr>
            <a:xfrm>
              <a:off x="1830277" y="4142313"/>
              <a:ext cx="1416173" cy="253914"/>
            </a:xfrm>
            <a:prstGeom prst="rect">
              <a:avLst/>
            </a:prstGeom>
            <a:noFill/>
          </p:spPr>
          <p:txBody>
            <a:bodyPr wrap="none" rtlCol="0">
              <a:spAutoFit/>
            </a:bodyPr>
            <a:lstStyle/>
            <a:p>
              <a:r>
                <a:rPr lang="en-US" sz="1600" dirty="0" smtClean="0"/>
                <a:t>Chromosome</a:t>
              </a:r>
              <a:endParaRPr lang="en-US" sz="1600" dirty="0"/>
            </a:p>
          </p:txBody>
        </p:sp>
        <p:sp>
          <p:nvSpPr>
            <p:cNvPr id="25" name="TextBox 24"/>
            <p:cNvSpPr txBox="1"/>
            <p:nvPr/>
          </p:nvSpPr>
          <p:spPr>
            <a:xfrm>
              <a:off x="255991" y="4667788"/>
              <a:ext cx="1070125" cy="329560"/>
            </a:xfrm>
            <a:prstGeom prst="rect">
              <a:avLst/>
            </a:prstGeom>
            <a:noFill/>
          </p:spPr>
          <p:txBody>
            <a:bodyPr wrap="none" rtlCol="0">
              <a:spAutoFit/>
            </a:bodyPr>
            <a:lstStyle/>
            <a:p>
              <a:r>
                <a:rPr lang="en-US" dirty="0" err="1" smtClean="0"/>
                <a:t>Neurone</a:t>
              </a:r>
              <a:endParaRPr lang="en-US" dirty="0"/>
            </a:p>
          </p:txBody>
        </p:sp>
        <p:sp>
          <p:nvSpPr>
            <p:cNvPr id="26" name="TextBox 25"/>
            <p:cNvSpPr txBox="1"/>
            <p:nvPr/>
          </p:nvSpPr>
          <p:spPr>
            <a:xfrm>
              <a:off x="6214952" y="4284418"/>
              <a:ext cx="689462" cy="247170"/>
            </a:xfrm>
            <a:prstGeom prst="rect">
              <a:avLst/>
            </a:prstGeom>
            <a:noFill/>
          </p:spPr>
          <p:txBody>
            <a:bodyPr wrap="none" rtlCol="0">
              <a:spAutoFit/>
            </a:bodyPr>
            <a:lstStyle/>
            <a:p>
              <a:r>
                <a:rPr lang="en-US" sz="1200" dirty="0" err="1" smtClean="0"/>
                <a:t>Gène</a:t>
              </a:r>
              <a:r>
                <a:rPr lang="en-US" sz="1200" dirty="0" smtClean="0"/>
                <a:t> 1</a:t>
              </a:r>
              <a:endParaRPr lang="en-US" sz="1200" dirty="0"/>
            </a:p>
          </p:txBody>
        </p:sp>
        <p:sp>
          <p:nvSpPr>
            <p:cNvPr id="28" name="TextBox 27"/>
            <p:cNvSpPr txBox="1"/>
            <p:nvPr/>
          </p:nvSpPr>
          <p:spPr>
            <a:xfrm>
              <a:off x="6667157" y="4854481"/>
              <a:ext cx="689462" cy="247170"/>
            </a:xfrm>
            <a:prstGeom prst="rect">
              <a:avLst/>
            </a:prstGeom>
            <a:noFill/>
          </p:spPr>
          <p:txBody>
            <a:bodyPr wrap="none" rtlCol="0">
              <a:spAutoFit/>
            </a:bodyPr>
            <a:lstStyle/>
            <a:p>
              <a:r>
                <a:rPr lang="en-US" sz="1200" dirty="0" err="1" smtClean="0"/>
                <a:t>Gène</a:t>
              </a:r>
              <a:r>
                <a:rPr lang="en-US" sz="1200" dirty="0" smtClean="0"/>
                <a:t> 2</a:t>
              </a:r>
              <a:endParaRPr lang="en-US" sz="1200" dirty="0"/>
            </a:p>
          </p:txBody>
        </p:sp>
        <p:sp>
          <p:nvSpPr>
            <p:cNvPr id="40" name="TextBox 39"/>
            <p:cNvSpPr txBox="1"/>
            <p:nvPr/>
          </p:nvSpPr>
          <p:spPr>
            <a:xfrm>
              <a:off x="1243507" y="3635815"/>
              <a:ext cx="703638" cy="274634"/>
            </a:xfrm>
            <a:prstGeom prst="rect">
              <a:avLst/>
            </a:prstGeom>
            <a:noFill/>
          </p:spPr>
          <p:txBody>
            <a:bodyPr wrap="none" rtlCol="0">
              <a:spAutoFit/>
            </a:bodyPr>
            <a:lstStyle/>
            <a:p>
              <a:r>
                <a:rPr lang="en-US" sz="1400" dirty="0" err="1" smtClean="0"/>
                <a:t>Noyau</a:t>
              </a:r>
              <a:endParaRPr lang="en-US" sz="1400" dirty="0"/>
            </a:p>
          </p:txBody>
        </p:sp>
        <p:sp>
          <p:nvSpPr>
            <p:cNvPr id="37" name="Arc 36"/>
            <p:cNvSpPr/>
            <p:nvPr/>
          </p:nvSpPr>
          <p:spPr>
            <a:xfrm rot="6120000">
              <a:off x="1196344" y="1612584"/>
              <a:ext cx="1131393" cy="67693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Arc 37"/>
            <p:cNvSpPr/>
            <p:nvPr/>
          </p:nvSpPr>
          <p:spPr>
            <a:xfrm rot="17100000" flipH="1">
              <a:off x="1927547" y="1774404"/>
              <a:ext cx="1131393" cy="676935"/>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Left Brace 45"/>
            <p:cNvSpPr/>
            <p:nvPr/>
          </p:nvSpPr>
          <p:spPr>
            <a:xfrm rot="20700000">
              <a:off x="6862406" y="4167824"/>
              <a:ext cx="145997" cy="404848"/>
            </a:xfrm>
            <a:prstGeom prst="leftBrac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Left Brace 50"/>
            <p:cNvSpPr/>
            <p:nvPr/>
          </p:nvSpPr>
          <p:spPr>
            <a:xfrm rot="18540000">
              <a:off x="7275601" y="4676402"/>
              <a:ext cx="145997" cy="404849"/>
            </a:xfrm>
            <a:prstGeom prst="leftBrac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 name="Title 1"/>
          <p:cNvSpPr>
            <a:spLocks noGrp="1"/>
          </p:cNvSpPr>
          <p:nvPr/>
        </p:nvSpPr>
        <p:spPr bwMode="auto">
          <a:xfrm>
            <a:off x="190501" y="-12700"/>
            <a:ext cx="88519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36000" rIns="0" bIns="36000" numCol="1" anchor="t" anchorCtr="0" compatLnSpc="1">
            <a:prstTxWarp prst="textNoShape">
              <a:avLst/>
            </a:prstTxWarp>
          </a:bodyPr>
          <a:lstStyle>
            <a:lvl1pPr algn="l" rtl="0" eaLnBrk="0" fontAlgn="base" hangingPunct="0">
              <a:spcBef>
                <a:spcPct val="0"/>
              </a:spcBef>
              <a:spcAft>
                <a:spcPct val="0"/>
              </a:spcAft>
              <a:defRPr sz="2800" b="1">
                <a:solidFill>
                  <a:schemeClr val="accent1"/>
                </a:solidFill>
                <a:latin typeface="+mj-lt"/>
                <a:ea typeface="+mj-ea"/>
                <a:cs typeface="ＭＳ Ｐゴシック" charset="0"/>
              </a:defRPr>
            </a:lvl1pPr>
            <a:lvl2pPr algn="l" rtl="0" eaLnBrk="0" fontAlgn="base" hangingPunct="0">
              <a:spcBef>
                <a:spcPct val="0"/>
              </a:spcBef>
              <a:spcAft>
                <a:spcPct val="0"/>
              </a:spcAft>
              <a:defRPr sz="2800" b="1">
                <a:solidFill>
                  <a:schemeClr val="accent1"/>
                </a:solidFill>
                <a:latin typeface="Arial" charset="0"/>
                <a:ea typeface="ＭＳ Ｐゴシック" pitchFamily="16" charset="-128"/>
                <a:cs typeface="ＭＳ Ｐゴシック" charset="0"/>
              </a:defRPr>
            </a:lvl2pPr>
            <a:lvl3pPr algn="l" rtl="0" eaLnBrk="0" fontAlgn="base" hangingPunct="0">
              <a:spcBef>
                <a:spcPct val="0"/>
              </a:spcBef>
              <a:spcAft>
                <a:spcPct val="0"/>
              </a:spcAft>
              <a:defRPr sz="2800" b="1">
                <a:solidFill>
                  <a:schemeClr val="accent1"/>
                </a:solidFill>
                <a:latin typeface="Arial" charset="0"/>
                <a:ea typeface="ＭＳ Ｐゴシック" pitchFamily="16" charset="-128"/>
                <a:cs typeface="ＭＳ Ｐゴシック" charset="0"/>
              </a:defRPr>
            </a:lvl3pPr>
            <a:lvl4pPr algn="l" rtl="0" eaLnBrk="0" fontAlgn="base" hangingPunct="0">
              <a:spcBef>
                <a:spcPct val="0"/>
              </a:spcBef>
              <a:spcAft>
                <a:spcPct val="0"/>
              </a:spcAft>
              <a:defRPr sz="2800" b="1">
                <a:solidFill>
                  <a:schemeClr val="accent1"/>
                </a:solidFill>
                <a:latin typeface="Arial" charset="0"/>
                <a:ea typeface="ＭＳ Ｐゴシック" pitchFamily="16" charset="-128"/>
                <a:cs typeface="ＭＳ Ｐゴシック" charset="0"/>
              </a:defRPr>
            </a:lvl4pPr>
            <a:lvl5pPr algn="l" rtl="0" eaLnBrk="0" fontAlgn="base" hangingPunct="0">
              <a:spcBef>
                <a:spcPct val="0"/>
              </a:spcBef>
              <a:spcAft>
                <a:spcPct val="0"/>
              </a:spcAft>
              <a:defRPr sz="2800" b="1">
                <a:solidFill>
                  <a:schemeClr val="accent1"/>
                </a:solidFill>
                <a:latin typeface="Arial" charset="0"/>
                <a:ea typeface="ＭＳ Ｐゴシック" pitchFamily="16" charset="-128"/>
                <a:cs typeface="ＭＳ Ｐゴシック" charset="0"/>
              </a:defRPr>
            </a:lvl5pPr>
            <a:lvl6pPr marL="457200" algn="l" rtl="0" eaLnBrk="1" fontAlgn="base" hangingPunct="1">
              <a:spcBef>
                <a:spcPct val="0"/>
              </a:spcBef>
              <a:spcAft>
                <a:spcPct val="0"/>
              </a:spcAft>
              <a:defRPr sz="2400" b="1">
                <a:solidFill>
                  <a:schemeClr val="accent1"/>
                </a:solidFill>
                <a:latin typeface="Arial" charset="0"/>
                <a:ea typeface="ＭＳ Ｐゴシック" pitchFamily="16" charset="-128"/>
              </a:defRPr>
            </a:lvl6pPr>
            <a:lvl7pPr marL="914400" algn="l" rtl="0" eaLnBrk="1" fontAlgn="base" hangingPunct="1">
              <a:spcBef>
                <a:spcPct val="0"/>
              </a:spcBef>
              <a:spcAft>
                <a:spcPct val="0"/>
              </a:spcAft>
              <a:defRPr sz="2400" b="1">
                <a:solidFill>
                  <a:schemeClr val="accent1"/>
                </a:solidFill>
                <a:latin typeface="Arial" charset="0"/>
                <a:ea typeface="ＭＳ Ｐゴシック" pitchFamily="16" charset="-128"/>
              </a:defRPr>
            </a:lvl7pPr>
            <a:lvl8pPr marL="1371600" algn="l" rtl="0" eaLnBrk="1" fontAlgn="base" hangingPunct="1">
              <a:spcBef>
                <a:spcPct val="0"/>
              </a:spcBef>
              <a:spcAft>
                <a:spcPct val="0"/>
              </a:spcAft>
              <a:defRPr sz="2400" b="1">
                <a:solidFill>
                  <a:schemeClr val="accent1"/>
                </a:solidFill>
                <a:latin typeface="Arial" charset="0"/>
                <a:ea typeface="ＭＳ Ｐゴシック" pitchFamily="16" charset="-128"/>
              </a:defRPr>
            </a:lvl8pPr>
            <a:lvl9pPr marL="1828800" algn="l" rtl="0" eaLnBrk="1" fontAlgn="base" hangingPunct="1">
              <a:spcBef>
                <a:spcPct val="0"/>
              </a:spcBef>
              <a:spcAft>
                <a:spcPct val="0"/>
              </a:spcAft>
              <a:defRPr sz="2400" b="1">
                <a:solidFill>
                  <a:schemeClr val="accent1"/>
                </a:solidFill>
                <a:latin typeface="Arial" charset="0"/>
                <a:ea typeface="ＭＳ Ｐゴシック" pitchFamily="16" charset="-128"/>
              </a:defRPr>
            </a:lvl9pPr>
          </a:lstStyle>
          <a:p>
            <a:pPr algn="ctr" eaLnBrk="1" hangingPunct="1"/>
            <a:r>
              <a:rPr lang="en-US" sz="2400" b="0" dirty="0" err="1" smtClean="0">
                <a:solidFill>
                  <a:srgbClr val="0000FF"/>
                </a:solidFill>
                <a:latin typeface="+mn-lt"/>
                <a:ea typeface="ＭＳ Ｐゴシック" charset="0"/>
              </a:rPr>
              <a:t>Toutes</a:t>
            </a:r>
            <a:r>
              <a:rPr lang="en-US" sz="2400" b="0" dirty="0" smtClean="0">
                <a:solidFill>
                  <a:srgbClr val="0000FF"/>
                </a:solidFill>
                <a:latin typeface="+mn-lt"/>
                <a:ea typeface="ＭＳ Ｐゴシック" charset="0"/>
              </a:rPr>
              <a:t> les cellules </a:t>
            </a:r>
            <a:r>
              <a:rPr lang="en-US" sz="2400" b="0" dirty="0" err="1" smtClean="0">
                <a:solidFill>
                  <a:srgbClr val="0000FF"/>
                </a:solidFill>
                <a:latin typeface="+mn-lt"/>
                <a:ea typeface="ＭＳ Ｐゴシック" charset="0"/>
              </a:rPr>
              <a:t>contiennent</a:t>
            </a:r>
            <a:r>
              <a:rPr lang="en-US" sz="2400" b="0" dirty="0" smtClean="0">
                <a:solidFill>
                  <a:srgbClr val="0000FF"/>
                </a:solidFill>
                <a:latin typeface="+mn-lt"/>
                <a:ea typeface="ＭＳ Ｐゴシック" charset="0"/>
              </a:rPr>
              <a:t> de </a:t>
            </a:r>
            <a:r>
              <a:rPr lang="en-US" sz="2400" b="0" dirty="0" err="1" smtClean="0">
                <a:solidFill>
                  <a:srgbClr val="0000FF"/>
                </a:solidFill>
                <a:latin typeface="+mn-lt"/>
                <a:ea typeface="ＭＳ Ｐゴシック" charset="0"/>
              </a:rPr>
              <a:t>l’information</a:t>
            </a:r>
            <a:r>
              <a:rPr lang="en-US" sz="2400" b="0" dirty="0" smtClean="0">
                <a:solidFill>
                  <a:srgbClr val="0000FF"/>
                </a:solidFill>
                <a:latin typeface="+mn-lt"/>
                <a:ea typeface="ＭＳ Ｐゴシック" charset="0"/>
              </a:rPr>
              <a:t> </a:t>
            </a:r>
            <a:r>
              <a:rPr lang="en-US" sz="2400" b="0" dirty="0" err="1" smtClean="0">
                <a:solidFill>
                  <a:srgbClr val="0000FF"/>
                </a:solidFill>
                <a:latin typeface="+mn-lt"/>
                <a:ea typeface="ＭＳ Ｐゴシック" charset="0"/>
              </a:rPr>
              <a:t>génétique</a:t>
            </a:r>
            <a:r>
              <a:rPr lang="en-US" sz="2400" b="0" dirty="0" smtClean="0">
                <a:solidFill>
                  <a:srgbClr val="0000FF"/>
                </a:solidFill>
                <a:latin typeface="+mn-lt"/>
                <a:ea typeface="ＭＳ Ｐゴシック" charset="0"/>
              </a:rPr>
              <a:t> ET </a:t>
            </a:r>
            <a:r>
              <a:rPr lang="en-US" sz="2400" b="0" dirty="0" err="1" smtClean="0">
                <a:solidFill>
                  <a:srgbClr val="0000FF"/>
                </a:solidFill>
                <a:latin typeface="+mn-lt"/>
                <a:ea typeface="ＭＳ Ｐゴシック" charset="0"/>
              </a:rPr>
              <a:t>épigénétique</a:t>
            </a:r>
            <a:r>
              <a:rPr lang="en-US" sz="2400" b="0" dirty="0" smtClean="0">
                <a:solidFill>
                  <a:srgbClr val="0000FF"/>
                </a:solidFill>
                <a:latin typeface="+mn-lt"/>
                <a:ea typeface="ＭＳ Ｐゴシック" charset="0"/>
              </a:rPr>
              <a:t>: Illustration </a:t>
            </a:r>
            <a:r>
              <a:rPr lang="en-US" sz="2400" b="0" dirty="0" err="1" smtClean="0">
                <a:solidFill>
                  <a:srgbClr val="0000FF"/>
                </a:solidFill>
                <a:latin typeface="+mn-lt"/>
                <a:ea typeface="ＭＳ Ｐゴシック" charset="0"/>
              </a:rPr>
              <a:t>dans</a:t>
            </a:r>
            <a:r>
              <a:rPr lang="en-US" sz="2400" b="0" dirty="0" smtClean="0">
                <a:solidFill>
                  <a:srgbClr val="0000FF"/>
                </a:solidFill>
                <a:latin typeface="+mn-lt"/>
                <a:ea typeface="ＭＳ Ｐゴシック" charset="0"/>
              </a:rPr>
              <a:t> le </a:t>
            </a:r>
            <a:r>
              <a:rPr lang="en-US" sz="2400" b="0" dirty="0" err="1" smtClean="0">
                <a:solidFill>
                  <a:srgbClr val="0000FF"/>
                </a:solidFill>
                <a:latin typeface="+mn-lt"/>
                <a:ea typeface="ＭＳ Ｐゴシック" charset="0"/>
              </a:rPr>
              <a:t>cerveau</a:t>
            </a:r>
            <a:endParaRPr lang="en-US" sz="2400" b="0" dirty="0">
              <a:solidFill>
                <a:srgbClr val="0000FF"/>
              </a:solidFill>
              <a:latin typeface="+mn-lt"/>
              <a:ea typeface="ＭＳ Ｐゴシック" charset="0"/>
            </a:endParaRPr>
          </a:p>
        </p:txBody>
      </p:sp>
      <p:grpSp>
        <p:nvGrpSpPr>
          <p:cNvPr id="4" name="Group 3"/>
          <p:cNvGrpSpPr/>
          <p:nvPr/>
        </p:nvGrpSpPr>
        <p:grpSpPr>
          <a:xfrm>
            <a:off x="111218" y="2609687"/>
            <a:ext cx="7981694" cy="3499357"/>
            <a:chOff x="111218" y="2609687"/>
            <a:chExt cx="7981694" cy="3499357"/>
          </a:xfrm>
        </p:grpSpPr>
        <p:grpSp>
          <p:nvGrpSpPr>
            <p:cNvPr id="36" name="Group 35"/>
            <p:cNvGrpSpPr/>
            <p:nvPr/>
          </p:nvGrpSpPr>
          <p:grpSpPr>
            <a:xfrm>
              <a:off x="806533" y="2609687"/>
              <a:ext cx="7286379" cy="3499357"/>
              <a:chOff x="766191" y="2212203"/>
              <a:chExt cx="7286379" cy="2624513"/>
            </a:xfrm>
          </p:grpSpPr>
          <p:grpSp>
            <p:nvGrpSpPr>
              <p:cNvPr id="49" name="Group 48"/>
              <p:cNvGrpSpPr/>
              <p:nvPr/>
            </p:nvGrpSpPr>
            <p:grpSpPr>
              <a:xfrm>
                <a:off x="766191" y="2212203"/>
                <a:ext cx="7286379" cy="797352"/>
                <a:chOff x="766191" y="2212203"/>
                <a:chExt cx="7286379" cy="797352"/>
              </a:xfrm>
            </p:grpSpPr>
            <p:sp>
              <p:nvSpPr>
                <p:cNvPr id="45" name="TextBox 44"/>
                <p:cNvSpPr txBox="1"/>
                <p:nvPr/>
              </p:nvSpPr>
              <p:spPr>
                <a:xfrm>
                  <a:off x="5712529" y="2212203"/>
                  <a:ext cx="2340041" cy="276999"/>
                </a:xfrm>
                <a:prstGeom prst="rect">
                  <a:avLst/>
                </a:prstGeom>
                <a:noFill/>
                <a:ln>
                  <a:solidFill>
                    <a:srgbClr val="FF0000"/>
                  </a:solidFill>
                </a:ln>
              </p:spPr>
              <p:txBody>
                <a:bodyPr wrap="none" rtlCol="0">
                  <a:spAutoFit/>
                </a:bodyPr>
                <a:lstStyle/>
                <a:p>
                  <a:pPr algn="ctr"/>
                  <a:r>
                    <a:rPr lang="en-US" dirty="0" err="1" smtClean="0">
                      <a:solidFill>
                        <a:srgbClr val="FF0000"/>
                      </a:solidFill>
                    </a:rPr>
                    <a:t>Méthylation</a:t>
                  </a:r>
                  <a:r>
                    <a:rPr lang="en-US" dirty="0" smtClean="0">
                      <a:solidFill>
                        <a:srgbClr val="FF0000"/>
                      </a:solidFill>
                    </a:rPr>
                    <a:t> de </a:t>
                  </a:r>
                  <a:r>
                    <a:rPr lang="en-US" dirty="0" err="1" smtClean="0">
                      <a:solidFill>
                        <a:srgbClr val="FF0000"/>
                      </a:solidFill>
                    </a:rPr>
                    <a:t>l’ADN</a:t>
                  </a:r>
                  <a:endParaRPr lang="en-US" dirty="0">
                    <a:solidFill>
                      <a:srgbClr val="FF0000"/>
                    </a:solidFill>
                  </a:endParaRPr>
                </a:p>
              </p:txBody>
            </p:sp>
            <p:cxnSp>
              <p:nvCxnSpPr>
                <p:cNvPr id="47" name="Straight Arrow Connector 46"/>
                <p:cNvCxnSpPr/>
                <p:nvPr/>
              </p:nvCxnSpPr>
              <p:spPr>
                <a:xfrm>
                  <a:off x="7045789" y="2497587"/>
                  <a:ext cx="408282" cy="30491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766191" y="2704642"/>
                  <a:ext cx="408282" cy="30491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52" name="TextBox 51"/>
              <p:cNvSpPr txBox="1"/>
              <p:nvPr/>
            </p:nvSpPr>
            <p:spPr>
              <a:xfrm>
                <a:off x="4025413" y="4351969"/>
                <a:ext cx="1726939" cy="484747"/>
              </a:xfrm>
              <a:prstGeom prst="rect">
                <a:avLst/>
              </a:prstGeom>
              <a:noFill/>
              <a:ln>
                <a:solidFill>
                  <a:srgbClr val="FF0000"/>
                </a:solidFill>
              </a:ln>
            </p:spPr>
            <p:txBody>
              <a:bodyPr wrap="square" rtlCol="0">
                <a:spAutoFit/>
              </a:bodyPr>
              <a:lstStyle/>
              <a:p>
                <a:pPr algn="ctr"/>
                <a:r>
                  <a:rPr lang="en-US" dirty="0" smtClean="0">
                    <a:solidFill>
                      <a:srgbClr val="FF0000"/>
                    </a:solidFill>
                  </a:rPr>
                  <a:t>Modifications des histones</a:t>
                </a:r>
                <a:endParaRPr lang="en-US" dirty="0">
                  <a:solidFill>
                    <a:srgbClr val="FF0000"/>
                  </a:solidFill>
                </a:endParaRPr>
              </a:p>
            </p:txBody>
          </p:sp>
          <p:cxnSp>
            <p:nvCxnSpPr>
              <p:cNvPr id="53" name="Straight Arrow Connector 52"/>
              <p:cNvCxnSpPr/>
              <p:nvPr/>
            </p:nvCxnSpPr>
            <p:spPr>
              <a:xfrm flipV="1">
                <a:off x="5767296" y="4391317"/>
                <a:ext cx="276223" cy="13584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35" name="TextBox 34"/>
            <p:cNvSpPr txBox="1"/>
            <p:nvPr/>
          </p:nvSpPr>
          <p:spPr>
            <a:xfrm>
              <a:off x="111218" y="2620226"/>
              <a:ext cx="1373396" cy="646331"/>
            </a:xfrm>
            <a:prstGeom prst="rect">
              <a:avLst/>
            </a:prstGeom>
            <a:noFill/>
            <a:ln>
              <a:solidFill>
                <a:srgbClr val="FF0000"/>
              </a:solidFill>
            </a:ln>
          </p:spPr>
          <p:txBody>
            <a:bodyPr wrap="square" rtlCol="0">
              <a:spAutoFit/>
            </a:bodyPr>
            <a:lstStyle/>
            <a:p>
              <a:pPr algn="ctr"/>
              <a:r>
                <a:rPr lang="en-US" dirty="0" smtClean="0">
                  <a:solidFill>
                    <a:srgbClr val="FF0000"/>
                  </a:solidFill>
                </a:rPr>
                <a:t>ARNs non-</a:t>
              </a:r>
              <a:r>
                <a:rPr lang="en-US" dirty="0" err="1" smtClean="0">
                  <a:solidFill>
                    <a:srgbClr val="FF0000"/>
                  </a:solidFill>
                </a:rPr>
                <a:t>codants</a:t>
              </a:r>
              <a:endParaRPr lang="en-US" dirty="0">
                <a:solidFill>
                  <a:srgbClr val="FF0000"/>
                </a:solidFill>
              </a:endParaRPr>
            </a:p>
          </p:txBody>
        </p:sp>
      </p:grpSp>
    </p:spTree>
    <p:extLst>
      <p:ext uri="{BB962C8B-B14F-4D97-AF65-F5344CB8AC3E}">
        <p14:creationId xmlns:p14="http://schemas.microsoft.com/office/powerpoint/2010/main" val="3865653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intosh HD:Users:bohacek:Johannes Data:Zurich:02 - PUBLICATIONS:Figures:Design with Sarah Steinbacher:4th round:Feedback JB:2015_sperm_oocyte_JB3.jpg"/>
          <p:cNvPicPr/>
          <p:nvPr/>
        </p:nvPicPr>
        <p:blipFill rotWithShape="1">
          <a:blip r:embed="rId2">
            <a:extLst>
              <a:ext uri="{28A0092B-C50C-407E-A947-70E740481C1C}">
                <a14:useLocalDpi xmlns:a14="http://schemas.microsoft.com/office/drawing/2010/main" val="0"/>
              </a:ext>
            </a:extLst>
          </a:blip>
          <a:srcRect b="2361"/>
          <a:stretch/>
        </p:blipFill>
        <p:spPr bwMode="auto">
          <a:xfrm>
            <a:off x="1257782" y="758057"/>
            <a:ext cx="6681470" cy="5964452"/>
          </a:xfrm>
          <a:prstGeom prst="rect">
            <a:avLst/>
          </a:prstGeom>
          <a:noFill/>
          <a:ln>
            <a:noFill/>
          </a:ln>
        </p:spPr>
      </p:pic>
      <p:sp>
        <p:nvSpPr>
          <p:cNvPr id="3" name="Text Box 3"/>
          <p:cNvSpPr txBox="1">
            <a:spLocks noChangeArrowheads="1"/>
          </p:cNvSpPr>
          <p:nvPr/>
        </p:nvSpPr>
        <p:spPr bwMode="auto">
          <a:xfrm>
            <a:off x="-169352" y="-12700"/>
            <a:ext cx="898315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just"/>
            <a:r>
              <a:rPr lang="en-US" sz="2600" dirty="0" smtClean="0">
                <a:solidFill>
                  <a:srgbClr val="0000FF"/>
                </a:solidFill>
              </a:rPr>
              <a:t>	</a:t>
            </a:r>
            <a:r>
              <a:rPr lang="en-US" sz="2600" dirty="0">
                <a:solidFill>
                  <a:srgbClr val="0000FF"/>
                </a:solidFill>
              </a:rPr>
              <a:t>L</a:t>
            </a:r>
            <a:r>
              <a:rPr lang="en-US" sz="2600" dirty="0" smtClean="0">
                <a:solidFill>
                  <a:srgbClr val="0000FF"/>
                </a:solidFill>
              </a:rPr>
              <a:t>es </a:t>
            </a:r>
            <a:r>
              <a:rPr lang="en-US" sz="2600" dirty="0" err="1" smtClean="0">
                <a:solidFill>
                  <a:srgbClr val="0000FF"/>
                </a:solidFill>
              </a:rPr>
              <a:t>gamètes</a:t>
            </a:r>
            <a:r>
              <a:rPr lang="en-US" sz="2600" dirty="0" smtClean="0">
                <a:solidFill>
                  <a:srgbClr val="0000FF"/>
                </a:solidFill>
              </a:rPr>
              <a:t> </a:t>
            </a:r>
            <a:r>
              <a:rPr lang="en-US" sz="2600" dirty="0" err="1" smtClean="0">
                <a:solidFill>
                  <a:srgbClr val="0000FF"/>
                </a:solidFill>
              </a:rPr>
              <a:t>ont</a:t>
            </a:r>
            <a:r>
              <a:rPr lang="en-US" sz="2600" dirty="0" smtClean="0">
                <a:solidFill>
                  <a:srgbClr val="0000FF"/>
                </a:solidFill>
              </a:rPr>
              <a:t> </a:t>
            </a:r>
            <a:r>
              <a:rPr lang="en-US" sz="2600" dirty="0" err="1" smtClean="0">
                <a:solidFill>
                  <a:srgbClr val="0000FF"/>
                </a:solidFill>
              </a:rPr>
              <a:t>également</a:t>
            </a:r>
            <a:r>
              <a:rPr lang="en-US" sz="2600" dirty="0" smtClean="0">
                <a:solidFill>
                  <a:srgbClr val="0000FF"/>
                </a:solidFill>
              </a:rPr>
              <a:t> un </a:t>
            </a:r>
            <a:r>
              <a:rPr lang="en-US" sz="2600" dirty="0" err="1" smtClean="0">
                <a:solidFill>
                  <a:srgbClr val="0000FF"/>
                </a:solidFill>
              </a:rPr>
              <a:t>bagage</a:t>
            </a:r>
            <a:r>
              <a:rPr lang="en-US" sz="2600" dirty="0" smtClean="0">
                <a:solidFill>
                  <a:srgbClr val="0000FF"/>
                </a:solidFill>
              </a:rPr>
              <a:t> </a:t>
            </a:r>
            <a:r>
              <a:rPr lang="en-US" sz="2600" dirty="0" err="1" smtClean="0">
                <a:solidFill>
                  <a:srgbClr val="0000FF"/>
                </a:solidFill>
              </a:rPr>
              <a:t>épigénétique</a:t>
            </a:r>
            <a:endParaRPr lang="en-US" sz="2600" dirty="0" smtClean="0">
              <a:solidFill>
                <a:srgbClr val="0000FF"/>
              </a:solidFill>
            </a:endParaRPr>
          </a:p>
        </p:txBody>
      </p:sp>
      <p:sp>
        <p:nvSpPr>
          <p:cNvPr id="4" name="TextBox 3"/>
          <p:cNvSpPr txBox="1"/>
          <p:nvPr/>
        </p:nvSpPr>
        <p:spPr>
          <a:xfrm>
            <a:off x="243052" y="821555"/>
            <a:ext cx="1031352" cy="369332"/>
          </a:xfrm>
          <a:prstGeom prst="rect">
            <a:avLst/>
          </a:prstGeom>
          <a:noFill/>
        </p:spPr>
        <p:txBody>
          <a:bodyPr wrap="none" rtlCol="0">
            <a:spAutoFit/>
          </a:bodyPr>
          <a:lstStyle/>
          <a:p>
            <a:r>
              <a:rPr lang="en-US" dirty="0" err="1" smtClean="0"/>
              <a:t>Ovocyte</a:t>
            </a:r>
            <a:endParaRPr lang="en-US" dirty="0"/>
          </a:p>
        </p:txBody>
      </p:sp>
      <p:sp>
        <p:nvSpPr>
          <p:cNvPr id="5" name="Rectangle 4"/>
          <p:cNvSpPr/>
          <p:nvPr/>
        </p:nvSpPr>
        <p:spPr>
          <a:xfrm>
            <a:off x="1246352" y="796155"/>
            <a:ext cx="5080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484852" y="821555"/>
            <a:ext cx="1762847" cy="369332"/>
          </a:xfrm>
          <a:prstGeom prst="rect">
            <a:avLst/>
          </a:prstGeom>
          <a:noFill/>
        </p:spPr>
        <p:txBody>
          <a:bodyPr wrap="none" rtlCol="0">
            <a:spAutoFit/>
          </a:bodyPr>
          <a:lstStyle/>
          <a:p>
            <a:r>
              <a:rPr lang="en-US" dirty="0" err="1" smtClean="0"/>
              <a:t>Spermatozoïde</a:t>
            </a:r>
            <a:endParaRPr lang="en-US" dirty="0"/>
          </a:p>
        </p:txBody>
      </p:sp>
      <p:sp>
        <p:nvSpPr>
          <p:cNvPr id="7" name="Rectangle 6"/>
          <p:cNvSpPr/>
          <p:nvPr/>
        </p:nvSpPr>
        <p:spPr>
          <a:xfrm>
            <a:off x="6059652" y="1100955"/>
            <a:ext cx="5080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663875" y="6273100"/>
            <a:ext cx="184666" cy="369332"/>
          </a:xfrm>
          <a:prstGeom prst="rect">
            <a:avLst/>
          </a:prstGeom>
          <a:noFill/>
        </p:spPr>
        <p:txBody>
          <a:bodyPr wrap="none" rtlCol="0">
            <a:spAutoFit/>
          </a:bodyPr>
          <a:lstStyle/>
          <a:p>
            <a:endParaRPr lang="en-US" dirty="0"/>
          </a:p>
        </p:txBody>
      </p:sp>
      <p:sp>
        <p:nvSpPr>
          <p:cNvPr id="9" name="Text Box 3"/>
          <p:cNvSpPr txBox="1">
            <a:spLocks noChangeArrowheads="1"/>
          </p:cNvSpPr>
          <p:nvPr/>
        </p:nvSpPr>
        <p:spPr bwMode="auto">
          <a:xfrm>
            <a:off x="6095736" y="6623510"/>
            <a:ext cx="3079088" cy="246221"/>
          </a:xfrm>
          <a:prstGeom prst="rect">
            <a:avLst/>
          </a:prstGeom>
          <a:noFill/>
          <a:ln w="9525">
            <a:noFill/>
            <a:miter lim="800000"/>
            <a:headEnd/>
            <a:tailEnd/>
          </a:ln>
          <a:effectLst/>
        </p:spPr>
        <p:txBody>
          <a:bodyPr wrap="none">
            <a:spAutoFit/>
          </a:bodyPr>
          <a:lstStyle>
            <a:lvl1pPr eaLnBrk="0" hangingPunct="0">
              <a:defRPr sz="2400" i="1">
                <a:solidFill>
                  <a:schemeClr val="tx1"/>
                </a:solidFill>
                <a:latin typeface="Times New Roman" charset="0"/>
                <a:ea typeface="ＭＳ Ｐゴシック" charset="0"/>
                <a:cs typeface="ＭＳ Ｐゴシック" charset="0"/>
              </a:defRPr>
            </a:lvl1pPr>
            <a:lvl2pPr marL="37931725" indent="-37474525" eaLnBrk="0" hangingPunct="0">
              <a:defRPr sz="2400" i="1">
                <a:solidFill>
                  <a:schemeClr val="tx1"/>
                </a:solidFill>
                <a:latin typeface="Times New Roman" charset="0"/>
                <a:ea typeface="ＭＳ Ｐゴシック" charset="0"/>
                <a:cs typeface="ＭＳ Ｐゴシック" charset="0"/>
              </a:defRPr>
            </a:lvl2pPr>
            <a:lvl3pPr eaLnBrk="0" hangingPunct="0">
              <a:defRPr sz="2400" i="1">
                <a:solidFill>
                  <a:schemeClr val="tx1"/>
                </a:solidFill>
                <a:latin typeface="Times New Roman" charset="0"/>
                <a:ea typeface="ＭＳ Ｐゴシック" charset="0"/>
                <a:cs typeface="ＭＳ Ｐゴシック" charset="0"/>
              </a:defRPr>
            </a:lvl3pPr>
            <a:lvl4pPr eaLnBrk="0" hangingPunct="0">
              <a:defRPr sz="2400" i="1">
                <a:solidFill>
                  <a:schemeClr val="tx1"/>
                </a:solidFill>
                <a:latin typeface="Times New Roman" charset="0"/>
                <a:ea typeface="ＭＳ Ｐゴシック" charset="0"/>
                <a:cs typeface="ＭＳ Ｐゴシック" charset="0"/>
              </a:defRPr>
            </a:lvl4pPr>
            <a:lvl5pPr eaLnBrk="0" hangingPunct="0">
              <a:defRPr sz="2400" i="1">
                <a:solidFill>
                  <a:schemeClr val="tx1"/>
                </a:solidFill>
                <a:latin typeface="Times New Roman" charset="0"/>
                <a:ea typeface="ＭＳ Ｐゴシック" charset="0"/>
                <a:cs typeface="ＭＳ Ｐゴシック" charset="0"/>
              </a:defRPr>
            </a:lvl5pPr>
            <a:lvl6pPr marL="457200" eaLnBrk="0" fontAlgn="base" hangingPunct="0">
              <a:spcBef>
                <a:spcPct val="0"/>
              </a:spcBef>
              <a:spcAft>
                <a:spcPct val="0"/>
              </a:spcAft>
              <a:defRPr sz="2400" i="1">
                <a:solidFill>
                  <a:schemeClr val="tx1"/>
                </a:solidFill>
                <a:latin typeface="Times New Roman" charset="0"/>
                <a:ea typeface="ＭＳ Ｐゴシック" charset="0"/>
                <a:cs typeface="ＭＳ Ｐゴシック" charset="0"/>
              </a:defRPr>
            </a:lvl6pPr>
            <a:lvl7pPr marL="914400" eaLnBrk="0" fontAlgn="base" hangingPunct="0">
              <a:spcBef>
                <a:spcPct val="0"/>
              </a:spcBef>
              <a:spcAft>
                <a:spcPct val="0"/>
              </a:spcAft>
              <a:defRPr sz="2400" i="1">
                <a:solidFill>
                  <a:schemeClr val="tx1"/>
                </a:solidFill>
                <a:latin typeface="Times New Roman" charset="0"/>
                <a:ea typeface="ＭＳ Ｐゴシック" charset="0"/>
                <a:cs typeface="ＭＳ Ｐゴシック" charset="0"/>
              </a:defRPr>
            </a:lvl7pPr>
            <a:lvl8pPr marL="1371600" eaLnBrk="0" fontAlgn="base" hangingPunct="0">
              <a:spcBef>
                <a:spcPct val="0"/>
              </a:spcBef>
              <a:spcAft>
                <a:spcPct val="0"/>
              </a:spcAft>
              <a:defRPr sz="2400" i="1">
                <a:solidFill>
                  <a:schemeClr val="tx1"/>
                </a:solidFill>
                <a:latin typeface="Times New Roman" charset="0"/>
                <a:ea typeface="ＭＳ Ｐゴシック" charset="0"/>
                <a:cs typeface="ＭＳ Ｐゴシック" charset="0"/>
              </a:defRPr>
            </a:lvl8pPr>
            <a:lvl9pPr marL="1828800" eaLnBrk="0" fontAlgn="base" hangingPunct="0">
              <a:spcBef>
                <a:spcPct val="0"/>
              </a:spcBef>
              <a:spcAft>
                <a:spcPct val="0"/>
              </a:spcAft>
              <a:defRPr sz="2400" i="1">
                <a:solidFill>
                  <a:schemeClr val="tx1"/>
                </a:solidFill>
                <a:latin typeface="Times New Roman" charset="0"/>
                <a:ea typeface="ＭＳ Ｐゴシック" charset="0"/>
                <a:cs typeface="ＭＳ Ｐゴシック" charset="0"/>
              </a:defRPr>
            </a:lvl9pPr>
          </a:lstStyle>
          <a:p>
            <a:pPr eaLnBrk="1" hangingPunct="1">
              <a:defRPr/>
            </a:pPr>
            <a:r>
              <a:rPr lang="en-US" sz="1000" i="0" dirty="0" err="1" smtClean="0">
                <a:effectLst>
                  <a:outerShdw blurRad="38100" dist="38100" dir="2700000" algn="tl">
                    <a:srgbClr val="FFFFFF"/>
                  </a:outerShdw>
                </a:effectLst>
                <a:latin typeface="Arial" charset="0"/>
              </a:rPr>
              <a:t>Bohacek</a:t>
            </a:r>
            <a:r>
              <a:rPr lang="en-US" sz="1000" i="0" dirty="0" smtClean="0">
                <a:effectLst>
                  <a:outerShdw blurRad="38100" dist="38100" dir="2700000" algn="tl">
                    <a:srgbClr val="FFFFFF"/>
                  </a:outerShdw>
                </a:effectLst>
                <a:latin typeface="Arial" charset="0"/>
              </a:rPr>
              <a:t> and Mansuy 2015 Nat Rev Genet 16:641 </a:t>
            </a:r>
          </a:p>
        </p:txBody>
      </p:sp>
    </p:spTree>
    <p:extLst>
      <p:ext uri="{BB962C8B-B14F-4D97-AF65-F5344CB8AC3E}">
        <p14:creationId xmlns:p14="http://schemas.microsoft.com/office/powerpoint/2010/main" val="14355754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8"/>
          <p:cNvGrpSpPr/>
          <p:nvPr/>
        </p:nvGrpSpPr>
        <p:grpSpPr>
          <a:xfrm>
            <a:off x="-377675" y="-730533"/>
            <a:ext cx="9379990" cy="7159750"/>
            <a:chOff x="-377675" y="-385093"/>
            <a:chExt cx="9379990" cy="7159750"/>
          </a:xfrm>
        </p:grpSpPr>
        <p:cxnSp>
          <p:nvCxnSpPr>
            <p:cNvPr id="7" name="Gerade Verbindung 16"/>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Gerade Verbindung 18"/>
            <p:cNvCxnSpPr/>
            <p:nvPr/>
          </p:nvCxnSpPr>
          <p:spPr>
            <a:xfrm rot="5400000">
              <a:off x="8689266"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Gerade Verbindung 19"/>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0" name="Gerade Verbindung 20"/>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1" name="Gerade Verbindung 21"/>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2" name="Gerade Verbindung 22"/>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3" name="Gerade Verbindung 27"/>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4" name="Gerade Verbindung 28"/>
            <p:cNvCxnSpPr/>
            <p:nvPr/>
          </p:nvCxnSpPr>
          <p:spPr>
            <a:xfrm rot="5400000">
              <a:off x="4438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 name="Gerade Verbindung 29"/>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6" name="Gerade Verbindung 32"/>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7" name="Gerade Verbindung 33"/>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18" name="Gerade Verbindung 34"/>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Gerade Verbindung 35"/>
            <p:cNvCxnSpPr/>
            <p:nvPr userDrawn="1"/>
          </p:nvCxnSpPr>
          <p:spPr>
            <a:xfrm rot="5400000">
              <a:off x="88704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49" name="Gruppieren 8"/>
          <p:cNvGrpSpPr/>
          <p:nvPr/>
        </p:nvGrpSpPr>
        <p:grpSpPr>
          <a:xfrm>
            <a:off x="-554350" y="-84880"/>
            <a:ext cx="9379990" cy="7159750"/>
            <a:chOff x="-377675" y="-385093"/>
            <a:chExt cx="9379990" cy="7159750"/>
          </a:xfrm>
        </p:grpSpPr>
        <p:cxnSp>
          <p:nvCxnSpPr>
            <p:cNvPr id="50" name="Gerade Verbindung 16"/>
            <p:cNvCxnSpPr/>
            <p:nvPr/>
          </p:nvCxnSpPr>
          <p:spPr>
            <a:xfrm rot="5400000">
              <a:off x="190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1" name="Gerade Verbindung 18"/>
            <p:cNvCxnSpPr/>
            <p:nvPr/>
          </p:nvCxnSpPr>
          <p:spPr>
            <a:xfrm rot="5400000">
              <a:off x="8689266"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2" name="Gerade Verbindung 19"/>
            <p:cNvCxnSpPr/>
            <p:nvPr userDrawn="1"/>
          </p:nvCxnSpPr>
          <p:spPr>
            <a:xfrm>
              <a:off x="-377675" y="3427045"/>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53" name="Gerade Verbindung 20"/>
            <p:cNvCxnSpPr/>
            <p:nvPr userDrawn="1"/>
          </p:nvCxnSpPr>
          <p:spPr>
            <a:xfrm>
              <a:off x="-377675" y="762794"/>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54" name="Gerade Verbindung 21"/>
            <p:cNvCxnSpPr/>
            <p:nvPr userDrawn="1"/>
          </p:nvCxnSpPr>
          <p:spPr>
            <a:xfrm>
              <a:off x="-377675" y="6304951"/>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55" name="Gerade Verbindung 22"/>
            <p:cNvCxnSpPr/>
            <p:nvPr userDrawn="1"/>
          </p:nvCxnSpPr>
          <p:spPr>
            <a:xfrm>
              <a:off x="-377675" y="6237242"/>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56" name="Gerade Verbindung 27"/>
            <p:cNvCxnSpPr/>
            <p:nvPr userDrawn="1"/>
          </p:nvCxnSpPr>
          <p:spPr>
            <a:xfrm>
              <a:off x="-377675" y="67746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57" name="Gerade Verbindung 28"/>
            <p:cNvCxnSpPr/>
            <p:nvPr/>
          </p:nvCxnSpPr>
          <p:spPr>
            <a:xfrm rot="5400000">
              <a:off x="44388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8" name="Gerade Verbindung 29"/>
            <p:cNvCxnSpPr/>
            <p:nvPr userDrawn="1"/>
          </p:nvCxnSpPr>
          <p:spPr>
            <a:xfrm>
              <a:off x="-377675" y="619432"/>
              <a:ext cx="262800" cy="1281"/>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59" name="Gerade Verbindung 32"/>
            <p:cNvCxnSpPr/>
            <p:nvPr userDrawn="1"/>
          </p:nvCxnSpPr>
          <p:spPr>
            <a:xfrm>
              <a:off x="-377675" y="2020566"/>
              <a:ext cx="262289"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60" name="Gerade Verbindung 33"/>
            <p:cNvCxnSpPr/>
            <p:nvPr userDrawn="1"/>
          </p:nvCxnSpPr>
          <p:spPr>
            <a:xfrm>
              <a:off x="-377675" y="4831557"/>
              <a:ext cx="262800" cy="0"/>
            </a:xfrm>
            <a:prstGeom prst="line">
              <a:avLst/>
            </a:prstGeom>
            <a:ln w="6350" cap="flat" cmpd="sng" algn="ctr">
              <a:solidFill>
                <a:srgbClr val="FF0066"/>
              </a:solidFill>
              <a:prstDash val="solid"/>
              <a:round/>
              <a:headEnd type="none" w="med" len="med"/>
              <a:tailEnd type="none" w="med" len="med"/>
            </a:ln>
            <a:effectLst/>
          </p:spPr>
          <p:style>
            <a:lnRef idx="1">
              <a:schemeClr val="accent4"/>
            </a:lnRef>
            <a:fillRef idx="0">
              <a:schemeClr val="accent4"/>
            </a:fillRef>
            <a:effectRef idx="0">
              <a:schemeClr val="accent4"/>
            </a:effectRef>
            <a:fontRef idx="minor">
              <a:schemeClr val="tx1"/>
            </a:fontRef>
          </p:style>
        </p:cxnSp>
        <p:cxnSp>
          <p:nvCxnSpPr>
            <p:cNvPr id="61" name="Gerade Verbindung 34"/>
            <p:cNvCxnSpPr/>
            <p:nvPr userDrawn="1"/>
          </p:nvCxnSpPr>
          <p:spPr>
            <a:xfrm rot="5400000">
              <a:off x="10959"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2" name="Gerade Verbindung 35"/>
            <p:cNvCxnSpPr/>
            <p:nvPr userDrawn="1"/>
          </p:nvCxnSpPr>
          <p:spPr>
            <a:xfrm rot="5400000">
              <a:off x="8870400" y="-254209"/>
              <a:ext cx="262800" cy="1031"/>
            </a:xfrm>
            <a:prstGeom prst="line">
              <a:avLst/>
            </a:prstGeom>
            <a:ln w="6350" cap="flat" cmpd="sng" algn="ctr">
              <a:solidFill>
                <a:srgbClr val="FF0066"/>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63" name="Textfeld 6"/>
          <p:cNvSpPr txBox="1"/>
          <p:nvPr/>
        </p:nvSpPr>
        <p:spPr>
          <a:xfrm>
            <a:off x="5450365" y="560773"/>
            <a:ext cx="3290617" cy="433143"/>
          </a:xfrm>
          <a:prstGeom prst="rect">
            <a:avLst/>
          </a:prstGeom>
          <a:noFill/>
        </p:spPr>
        <p:txBody>
          <a:bodyPr wrap="square" lIns="0" rIns="0" rtlCol="0" anchor="ctr" anchorCtr="0">
            <a:noAutofit/>
          </a:bodyPr>
          <a:lstStyle/>
          <a:p>
            <a:pPr algn="r"/>
            <a:r>
              <a:rPr lang="en-GB" sz="1000" b="1" dirty="0" smtClean="0">
                <a:solidFill>
                  <a:schemeClr val="bg1"/>
                </a:solidFill>
              </a:rPr>
              <a:t>Department of Health Sciences and Technology</a:t>
            </a:r>
            <a:br>
              <a:rPr lang="en-GB" sz="1000" b="1" dirty="0" smtClean="0">
                <a:solidFill>
                  <a:schemeClr val="bg1"/>
                </a:solidFill>
              </a:rPr>
            </a:br>
            <a:r>
              <a:rPr lang="en-GB" sz="1000" b="0" dirty="0" smtClean="0">
                <a:solidFill>
                  <a:schemeClr val="bg1"/>
                </a:solidFill>
              </a:rPr>
              <a:t>Institute for Neuroscience</a:t>
            </a:r>
          </a:p>
          <a:p>
            <a:pPr algn="r"/>
            <a:endParaRPr lang="en-GB" sz="1000" b="0" dirty="0" smtClean="0">
              <a:solidFill>
                <a:schemeClr val="bg1"/>
              </a:solidFill>
            </a:endParaRPr>
          </a:p>
        </p:txBody>
      </p:sp>
      <p:sp>
        <p:nvSpPr>
          <p:cNvPr id="68" name="Text Box 24"/>
          <p:cNvSpPr txBox="1">
            <a:spLocks noChangeArrowheads="1"/>
          </p:cNvSpPr>
          <p:nvPr/>
        </p:nvSpPr>
        <p:spPr bwMode="auto">
          <a:xfrm>
            <a:off x="-192850" y="15511"/>
            <a:ext cx="9444555" cy="444994"/>
          </a:xfrm>
          <a:prstGeom prst="rect">
            <a:avLst/>
          </a:prstGeom>
          <a:noFill/>
          <a:ln w="9525">
            <a:noFill/>
            <a:miter lim="800000"/>
            <a:headEnd/>
            <a:tailEnd/>
          </a:ln>
        </p:spPr>
        <p:txBody>
          <a:bodyPr wrap="square">
            <a:prstTxWarp prst="textNoShape">
              <a:avLst/>
            </a:prstTxWarp>
            <a:spAutoFit/>
          </a:bodyPr>
          <a:lstStyle/>
          <a:p>
            <a:pPr algn="ctr">
              <a:lnSpc>
                <a:spcPct val="90000"/>
              </a:lnSpc>
            </a:pPr>
            <a:r>
              <a:rPr lang="en-US" sz="2500" i="0" dirty="0" err="1" smtClean="0">
                <a:solidFill>
                  <a:srgbClr val="0000FF"/>
                </a:solidFill>
                <a:latin typeface="Arial"/>
                <a:cs typeface="Arial"/>
              </a:rPr>
              <a:t>Effets</a:t>
            </a:r>
            <a:r>
              <a:rPr lang="en-US" sz="2500" i="0" dirty="0" smtClean="0">
                <a:solidFill>
                  <a:srgbClr val="0000FF"/>
                </a:solidFill>
                <a:latin typeface="Arial"/>
                <a:cs typeface="Arial"/>
              </a:rPr>
              <a:t> des </a:t>
            </a:r>
            <a:r>
              <a:rPr lang="en-US" sz="2500" i="0" dirty="0" err="1" smtClean="0">
                <a:solidFill>
                  <a:srgbClr val="0000FF"/>
                </a:solidFill>
                <a:latin typeface="Arial"/>
                <a:cs typeface="Arial"/>
              </a:rPr>
              <a:t>traumatismes</a:t>
            </a:r>
            <a:r>
              <a:rPr lang="en-US" sz="2500" i="0" dirty="0" smtClean="0">
                <a:solidFill>
                  <a:srgbClr val="0000FF"/>
                </a:solidFill>
                <a:latin typeface="Arial"/>
                <a:cs typeface="Arial"/>
              </a:rPr>
              <a:t> </a:t>
            </a:r>
            <a:r>
              <a:rPr lang="en-US" sz="2500" i="0" dirty="0" err="1" smtClean="0">
                <a:solidFill>
                  <a:srgbClr val="0000FF"/>
                </a:solidFill>
                <a:latin typeface="Arial"/>
                <a:cs typeface="Arial"/>
              </a:rPr>
              <a:t>sur</a:t>
            </a:r>
            <a:r>
              <a:rPr lang="en-US" sz="2500" i="0" dirty="0" smtClean="0">
                <a:solidFill>
                  <a:srgbClr val="0000FF"/>
                </a:solidFill>
                <a:latin typeface="Arial"/>
                <a:cs typeface="Arial"/>
              </a:rPr>
              <a:t> </a:t>
            </a:r>
            <a:r>
              <a:rPr lang="en-US" sz="2500" i="0" dirty="0" err="1" smtClean="0">
                <a:solidFill>
                  <a:srgbClr val="0000FF"/>
                </a:solidFill>
                <a:latin typeface="Arial"/>
                <a:cs typeface="Arial"/>
              </a:rPr>
              <a:t>l’épigénome</a:t>
            </a:r>
            <a:endParaRPr lang="en-US" sz="2500" i="0" dirty="0">
              <a:solidFill>
                <a:srgbClr val="0000FF"/>
              </a:solidFill>
              <a:latin typeface="Arial"/>
              <a:cs typeface="Arial"/>
            </a:endParaRPr>
          </a:p>
        </p:txBody>
      </p:sp>
      <p:grpSp>
        <p:nvGrpSpPr>
          <p:cNvPr id="5" name="Group 4"/>
          <p:cNvGrpSpPr/>
          <p:nvPr/>
        </p:nvGrpSpPr>
        <p:grpSpPr>
          <a:xfrm>
            <a:off x="141843" y="871685"/>
            <a:ext cx="6560719" cy="1841821"/>
            <a:chOff x="39916" y="1892132"/>
            <a:chExt cx="6348127" cy="1841821"/>
          </a:xfrm>
        </p:grpSpPr>
        <p:grpSp>
          <p:nvGrpSpPr>
            <p:cNvPr id="4" name="Group 3"/>
            <p:cNvGrpSpPr/>
            <p:nvPr/>
          </p:nvGrpSpPr>
          <p:grpSpPr>
            <a:xfrm>
              <a:off x="39916" y="1911264"/>
              <a:ext cx="6348127" cy="1822689"/>
              <a:chOff x="-74793" y="1565242"/>
              <a:chExt cx="6814627" cy="2017312"/>
            </a:xfrm>
          </p:grpSpPr>
          <p:grpSp>
            <p:nvGrpSpPr>
              <p:cNvPr id="69" name="Group 68"/>
              <p:cNvGrpSpPr/>
              <p:nvPr/>
            </p:nvGrpSpPr>
            <p:grpSpPr>
              <a:xfrm>
                <a:off x="2600244" y="1565242"/>
                <a:ext cx="4139590" cy="1988347"/>
                <a:chOff x="3003712" y="1169074"/>
                <a:chExt cx="4139590" cy="1988347"/>
              </a:xfrm>
            </p:grpSpPr>
            <p:pic>
              <p:nvPicPr>
                <p:cNvPr id="70" name="Picture 69"/>
                <p:cNvPicPr>
                  <a:picLocks noChangeAspect="1"/>
                </p:cNvPicPr>
                <p:nvPr/>
              </p:nvPicPr>
              <p:blipFill>
                <a:blip r:embed="rId3"/>
                <a:stretch>
                  <a:fillRect/>
                </a:stretch>
              </p:blipFill>
              <p:spPr>
                <a:xfrm>
                  <a:off x="3003712" y="1169074"/>
                  <a:ext cx="3091703" cy="1618982"/>
                </a:xfrm>
                <a:prstGeom prst="rect">
                  <a:avLst/>
                </a:prstGeom>
              </p:spPr>
            </p:pic>
            <p:sp>
              <p:nvSpPr>
                <p:cNvPr id="71" name="Rectangle 70"/>
                <p:cNvSpPr/>
                <p:nvPr/>
              </p:nvSpPr>
              <p:spPr>
                <a:xfrm>
                  <a:off x="5532131" y="2229783"/>
                  <a:ext cx="659041" cy="81132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rot="2700000">
                  <a:off x="4561067" y="2754850"/>
                  <a:ext cx="458570" cy="3465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rot="2700000">
                  <a:off x="6740732" y="2357380"/>
                  <a:ext cx="458570" cy="34657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74793" y="2291413"/>
                <a:ext cx="3762657" cy="1291141"/>
                <a:chOff x="691544" y="1566379"/>
                <a:chExt cx="3762657" cy="1291141"/>
              </a:xfrm>
            </p:grpSpPr>
            <p:cxnSp>
              <p:nvCxnSpPr>
                <p:cNvPr id="76" name="Straight Connector 75"/>
                <p:cNvCxnSpPr/>
                <p:nvPr/>
              </p:nvCxnSpPr>
              <p:spPr>
                <a:xfrm flipH="1" flipV="1">
                  <a:off x="2152997" y="1614980"/>
                  <a:ext cx="2266261" cy="50868"/>
                </a:xfrm>
                <a:prstGeom prst="line">
                  <a:avLst/>
                </a:prstGeom>
                <a:ln w="3810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2152996" y="1834866"/>
                  <a:ext cx="2301205" cy="935356"/>
                </a:xfrm>
                <a:prstGeom prst="line">
                  <a:avLst/>
                </a:prstGeom>
                <a:ln w="38100" cmpd="sng">
                  <a:solidFill>
                    <a:srgbClr val="FFFF00"/>
                  </a:solidFill>
                </a:ln>
              </p:spPr>
              <p:style>
                <a:lnRef idx="2">
                  <a:schemeClr val="accent1"/>
                </a:lnRef>
                <a:fillRef idx="0">
                  <a:schemeClr val="accent1"/>
                </a:fillRef>
                <a:effectRef idx="1">
                  <a:schemeClr val="accent1"/>
                </a:effectRef>
                <a:fontRef idx="minor">
                  <a:schemeClr val="tx1"/>
                </a:fontRef>
              </p:style>
            </p:cxnSp>
            <p:pic>
              <p:nvPicPr>
                <p:cNvPr id="75" name="Picture 74"/>
                <p:cNvPicPr>
                  <a:picLocks noChangeAspect="1"/>
                </p:cNvPicPr>
                <p:nvPr/>
              </p:nvPicPr>
              <p:blipFill rotWithShape="1">
                <a:blip r:embed="rId4"/>
                <a:srcRect b="9018"/>
                <a:stretch/>
              </p:blipFill>
              <p:spPr>
                <a:xfrm>
                  <a:off x="691544" y="1566379"/>
                  <a:ext cx="1461452" cy="1291141"/>
                </a:xfrm>
                <a:prstGeom prst="rect">
                  <a:avLst/>
                </a:prstGeom>
              </p:spPr>
            </p:pic>
          </p:grpSp>
        </p:grpSp>
        <p:sp>
          <p:nvSpPr>
            <p:cNvPr id="79" name="Rectangle 78"/>
            <p:cNvSpPr/>
            <p:nvPr/>
          </p:nvSpPr>
          <p:spPr>
            <a:xfrm rot="5400000">
              <a:off x="4039541" y="1909477"/>
              <a:ext cx="322686" cy="28799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Lightning Bolt 19"/>
          <p:cNvSpPr/>
          <p:nvPr/>
        </p:nvSpPr>
        <p:spPr>
          <a:xfrm rot="4980000">
            <a:off x="5210691" y="611559"/>
            <a:ext cx="302130" cy="467307"/>
          </a:xfrm>
          <a:prstGeom prst="lightningBol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1" name="Group 90"/>
          <p:cNvGrpSpPr/>
          <p:nvPr/>
        </p:nvGrpSpPr>
        <p:grpSpPr>
          <a:xfrm>
            <a:off x="4053452" y="4924275"/>
            <a:ext cx="3251976" cy="1535705"/>
            <a:chOff x="4270459" y="4711419"/>
            <a:chExt cx="3789711" cy="1821703"/>
          </a:xfrm>
        </p:grpSpPr>
        <p:grpSp>
          <p:nvGrpSpPr>
            <p:cNvPr id="92" name="Group 91"/>
            <p:cNvGrpSpPr/>
            <p:nvPr/>
          </p:nvGrpSpPr>
          <p:grpSpPr>
            <a:xfrm>
              <a:off x="4270459" y="4711419"/>
              <a:ext cx="3789711" cy="1821703"/>
              <a:chOff x="2970147" y="4018745"/>
              <a:chExt cx="4844186" cy="2644701"/>
            </a:xfrm>
          </p:grpSpPr>
          <p:pic>
            <p:nvPicPr>
              <p:cNvPr id="95" name="Picture 94"/>
              <p:cNvPicPr>
                <a:picLocks noChangeAspect="1"/>
              </p:cNvPicPr>
              <p:nvPr/>
            </p:nvPicPr>
            <p:blipFill>
              <a:blip r:embed="rId3"/>
              <a:stretch>
                <a:fillRect/>
              </a:stretch>
            </p:blipFill>
            <p:spPr>
              <a:xfrm>
                <a:off x="2970147" y="4033451"/>
                <a:ext cx="4686358" cy="2380213"/>
              </a:xfrm>
              <a:prstGeom prst="rect">
                <a:avLst/>
              </a:prstGeom>
            </p:spPr>
          </p:pic>
          <p:sp>
            <p:nvSpPr>
              <p:cNvPr id="96" name="Rectangle 95"/>
              <p:cNvSpPr/>
              <p:nvPr/>
            </p:nvSpPr>
            <p:spPr>
              <a:xfrm rot="2700000">
                <a:off x="5476313" y="6294859"/>
                <a:ext cx="414329" cy="322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p:nvPr/>
            </p:nvSpPr>
            <p:spPr>
              <a:xfrm rot="2700000">
                <a:off x="7445745" y="5059570"/>
                <a:ext cx="414329" cy="322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rot="2700000">
                <a:off x="5436647" y="4069843"/>
                <a:ext cx="529775" cy="4275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p:nvPr/>
            </p:nvSpPr>
            <p:spPr>
              <a:xfrm>
                <a:off x="6922707" y="5632202"/>
                <a:ext cx="845070" cy="95385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3" name="Rectangle 92"/>
            <p:cNvSpPr/>
            <p:nvPr/>
          </p:nvSpPr>
          <p:spPr>
            <a:xfrm>
              <a:off x="6055912" y="5534025"/>
              <a:ext cx="165157" cy="18415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TextBox 93"/>
            <p:cNvSpPr txBox="1"/>
            <p:nvPr/>
          </p:nvSpPr>
          <p:spPr>
            <a:xfrm>
              <a:off x="5962650" y="5398097"/>
              <a:ext cx="356497" cy="419859"/>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1700" b="1" spc="150" dirty="0">
                  <a:ln w="11430"/>
                  <a:solidFill>
                    <a:srgbClr val="F8F8F8"/>
                  </a:solidFill>
                  <a:effectLst>
                    <a:outerShdw blurRad="25400" algn="tl" rotWithShape="0">
                      <a:srgbClr val="000000">
                        <a:alpha val="43000"/>
                      </a:srgbClr>
                    </a:outerShdw>
                  </a:effectLst>
                </a:rPr>
                <a:t>3</a:t>
              </a:r>
            </a:p>
          </p:txBody>
        </p:sp>
      </p:grpSp>
      <p:grpSp>
        <p:nvGrpSpPr>
          <p:cNvPr id="31" name="Group 30"/>
          <p:cNvGrpSpPr/>
          <p:nvPr/>
        </p:nvGrpSpPr>
        <p:grpSpPr>
          <a:xfrm>
            <a:off x="-31479" y="4992988"/>
            <a:ext cx="3251976" cy="1524690"/>
            <a:chOff x="4270459" y="4711419"/>
            <a:chExt cx="3789711" cy="1821703"/>
          </a:xfrm>
        </p:grpSpPr>
        <p:grpSp>
          <p:nvGrpSpPr>
            <p:cNvPr id="21" name="Group 20"/>
            <p:cNvGrpSpPr/>
            <p:nvPr/>
          </p:nvGrpSpPr>
          <p:grpSpPr>
            <a:xfrm>
              <a:off x="4270459" y="4711419"/>
              <a:ext cx="3789711" cy="1821703"/>
              <a:chOff x="2970147" y="4018745"/>
              <a:chExt cx="4844186" cy="2644701"/>
            </a:xfrm>
          </p:grpSpPr>
          <p:pic>
            <p:nvPicPr>
              <p:cNvPr id="81" name="Picture 80"/>
              <p:cNvPicPr>
                <a:picLocks noChangeAspect="1"/>
              </p:cNvPicPr>
              <p:nvPr/>
            </p:nvPicPr>
            <p:blipFill>
              <a:blip r:embed="rId3"/>
              <a:stretch>
                <a:fillRect/>
              </a:stretch>
            </p:blipFill>
            <p:spPr>
              <a:xfrm>
                <a:off x="2970147" y="4033451"/>
                <a:ext cx="4686358" cy="2380213"/>
              </a:xfrm>
              <a:prstGeom prst="rect">
                <a:avLst/>
              </a:prstGeom>
            </p:spPr>
          </p:pic>
          <p:sp>
            <p:nvSpPr>
              <p:cNvPr id="82" name="Rectangle 81"/>
              <p:cNvSpPr/>
              <p:nvPr/>
            </p:nvSpPr>
            <p:spPr>
              <a:xfrm rot="2700000">
                <a:off x="5476313" y="6294859"/>
                <a:ext cx="414329" cy="322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rot="2700000">
                <a:off x="7445745" y="5059570"/>
                <a:ext cx="414329" cy="32284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rot="2700000">
                <a:off x="5436647" y="4069843"/>
                <a:ext cx="529775" cy="4275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6922707" y="5632202"/>
                <a:ext cx="845070" cy="95385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Rectangle 22"/>
            <p:cNvSpPr/>
            <p:nvPr/>
          </p:nvSpPr>
          <p:spPr>
            <a:xfrm>
              <a:off x="6055912" y="5534025"/>
              <a:ext cx="165157" cy="18415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p:cNvSpPr txBox="1"/>
            <p:nvPr/>
          </p:nvSpPr>
          <p:spPr>
            <a:xfrm>
              <a:off x="5944926" y="5394821"/>
              <a:ext cx="356497" cy="422892"/>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1700" b="1" spc="150" dirty="0">
                  <a:ln w="11430"/>
                  <a:solidFill>
                    <a:srgbClr val="F8F8F8"/>
                  </a:solidFill>
                  <a:effectLst>
                    <a:outerShdw blurRad="25400" algn="tl" rotWithShape="0">
                      <a:srgbClr val="000000">
                        <a:alpha val="43000"/>
                      </a:srgbClr>
                    </a:outerShdw>
                  </a:effectLst>
                </a:rPr>
                <a:t>2</a:t>
              </a:r>
            </a:p>
          </p:txBody>
        </p:sp>
      </p:grpSp>
      <p:sp>
        <p:nvSpPr>
          <p:cNvPr id="87" name="Striped Right Arrow 86"/>
          <p:cNvSpPr/>
          <p:nvPr/>
        </p:nvSpPr>
        <p:spPr>
          <a:xfrm rot="4800000">
            <a:off x="551099" y="4522044"/>
            <a:ext cx="553247" cy="352747"/>
          </a:xfrm>
          <a:prstGeom prst="striped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Striped Right Arrow 87"/>
          <p:cNvSpPr/>
          <p:nvPr/>
        </p:nvSpPr>
        <p:spPr>
          <a:xfrm>
            <a:off x="3418034" y="5658134"/>
            <a:ext cx="542268" cy="352747"/>
          </a:xfrm>
          <a:prstGeom prst="striped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Striped Right Arrow 104"/>
          <p:cNvSpPr/>
          <p:nvPr/>
        </p:nvSpPr>
        <p:spPr>
          <a:xfrm>
            <a:off x="7321422" y="5622049"/>
            <a:ext cx="542268" cy="352747"/>
          </a:xfrm>
          <a:prstGeom prst="striped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Striped Right Arrow 111"/>
          <p:cNvSpPr/>
          <p:nvPr/>
        </p:nvSpPr>
        <p:spPr>
          <a:xfrm>
            <a:off x="7944456" y="5614289"/>
            <a:ext cx="542268" cy="352747"/>
          </a:xfrm>
          <a:prstGeom prst="striped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5106038" y="518873"/>
            <a:ext cx="1817971" cy="297517"/>
          </a:xfrm>
          <a:prstGeom prst="rect">
            <a:avLst/>
          </a:prstGeom>
          <a:noFill/>
        </p:spPr>
        <p:txBody>
          <a:bodyPr wrap="square" rtlCol="0">
            <a:spAutoFit/>
          </a:bodyPr>
          <a:lstStyle/>
          <a:p>
            <a:pPr algn="ctr">
              <a:lnSpc>
                <a:spcPct val="80000"/>
              </a:lnSpc>
            </a:pPr>
            <a:r>
              <a:rPr lang="en-US" sz="1600" dirty="0" smtClean="0">
                <a:latin typeface="Arial"/>
                <a:cs typeface="Arial"/>
              </a:rPr>
              <a:t>Trauma</a:t>
            </a:r>
            <a:endParaRPr lang="en-US" sz="1600" dirty="0">
              <a:latin typeface="Arial"/>
              <a:cs typeface="Arial"/>
            </a:endParaRPr>
          </a:p>
        </p:txBody>
      </p:sp>
      <p:grpSp>
        <p:nvGrpSpPr>
          <p:cNvPr id="148" name="Group 147"/>
          <p:cNvGrpSpPr/>
          <p:nvPr/>
        </p:nvGrpSpPr>
        <p:grpSpPr>
          <a:xfrm>
            <a:off x="5119927" y="1413667"/>
            <a:ext cx="4026343" cy="2969509"/>
            <a:chOff x="4863371" y="1852132"/>
            <a:chExt cx="4208919" cy="3358211"/>
          </a:xfrm>
        </p:grpSpPr>
        <p:grpSp>
          <p:nvGrpSpPr>
            <p:cNvPr id="114" name="Group 113"/>
            <p:cNvGrpSpPr/>
            <p:nvPr/>
          </p:nvGrpSpPr>
          <p:grpSpPr>
            <a:xfrm>
              <a:off x="4863371" y="3035307"/>
              <a:ext cx="4208919" cy="2175036"/>
              <a:chOff x="416141" y="2422326"/>
              <a:chExt cx="8491751" cy="4160060"/>
            </a:xfrm>
          </p:grpSpPr>
          <p:grpSp>
            <p:nvGrpSpPr>
              <p:cNvPr id="116" name="Group 115"/>
              <p:cNvGrpSpPr/>
              <p:nvPr/>
            </p:nvGrpSpPr>
            <p:grpSpPr>
              <a:xfrm>
                <a:off x="416141" y="2573363"/>
                <a:ext cx="8491751" cy="4009023"/>
                <a:chOff x="375800" y="1625107"/>
                <a:chExt cx="8491751" cy="3577310"/>
              </a:xfrm>
            </p:grpSpPr>
            <p:grpSp>
              <p:nvGrpSpPr>
                <p:cNvPr id="125" name="Group 124"/>
                <p:cNvGrpSpPr/>
                <p:nvPr/>
              </p:nvGrpSpPr>
              <p:grpSpPr>
                <a:xfrm>
                  <a:off x="375800" y="1625107"/>
                  <a:ext cx="8491751" cy="3510167"/>
                  <a:chOff x="551562" y="1397000"/>
                  <a:chExt cx="7267038" cy="3327315"/>
                </a:xfrm>
              </p:grpSpPr>
              <p:pic>
                <p:nvPicPr>
                  <p:cNvPr id="129" name="Picture 128" descr="oocyte.jpg"/>
                  <p:cNvPicPr>
                    <a:picLocks noChangeAspect="1"/>
                  </p:cNvPicPr>
                  <p:nvPr/>
                </p:nvPicPr>
                <p:blipFill rotWithShape="1">
                  <a:blip r:embed="rId5">
                    <a:extLst>
                      <a:ext uri="{28A0092B-C50C-407E-A947-70E740481C1C}">
                        <a14:useLocalDpi xmlns:a14="http://schemas.microsoft.com/office/drawing/2010/main" val="0"/>
                      </a:ext>
                    </a:extLst>
                  </a:blip>
                  <a:srcRect l="4243" t="5756" r="19203" b="3967"/>
                  <a:stretch/>
                </p:blipFill>
                <p:spPr>
                  <a:xfrm rot="16200000">
                    <a:off x="2738819" y="-355467"/>
                    <a:ext cx="2892523" cy="7267038"/>
                  </a:xfrm>
                  <a:prstGeom prst="rect">
                    <a:avLst/>
                  </a:prstGeom>
                </p:spPr>
              </p:pic>
              <p:sp>
                <p:nvSpPr>
                  <p:cNvPr id="130" name="Rectangle 129"/>
                  <p:cNvSpPr/>
                  <p:nvPr/>
                </p:nvSpPr>
                <p:spPr>
                  <a:xfrm>
                    <a:off x="608406" y="1975556"/>
                    <a:ext cx="451942" cy="479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1" name="Rectangle 130"/>
                  <p:cNvSpPr/>
                  <p:nvPr/>
                </p:nvSpPr>
                <p:spPr>
                  <a:xfrm>
                    <a:off x="551562" y="4334267"/>
                    <a:ext cx="508786" cy="3900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2" name="Rectangle 131"/>
                  <p:cNvSpPr/>
                  <p:nvPr/>
                </p:nvSpPr>
                <p:spPr>
                  <a:xfrm>
                    <a:off x="2764971" y="3795889"/>
                    <a:ext cx="606777" cy="6462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3" name="Rectangle 132"/>
                  <p:cNvSpPr/>
                  <p:nvPr/>
                </p:nvSpPr>
                <p:spPr>
                  <a:xfrm>
                    <a:off x="5304971" y="1975556"/>
                    <a:ext cx="606777" cy="620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4" name="Rectangle 133"/>
                  <p:cNvSpPr/>
                  <p:nvPr/>
                </p:nvSpPr>
                <p:spPr>
                  <a:xfrm>
                    <a:off x="4034971" y="3146778"/>
                    <a:ext cx="606777" cy="888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5" name="Rectangle 134"/>
                  <p:cNvSpPr/>
                  <p:nvPr/>
                </p:nvSpPr>
                <p:spPr>
                  <a:xfrm>
                    <a:off x="5630333" y="3866445"/>
                    <a:ext cx="478971" cy="8578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6" name="Rectangle 135"/>
                  <p:cNvSpPr/>
                  <p:nvPr/>
                </p:nvSpPr>
                <p:spPr>
                  <a:xfrm>
                    <a:off x="6234867" y="1785368"/>
                    <a:ext cx="370674" cy="479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7" name="Rectangle 136"/>
                  <p:cNvSpPr/>
                  <p:nvPr/>
                </p:nvSpPr>
                <p:spPr>
                  <a:xfrm>
                    <a:off x="7365192" y="1397000"/>
                    <a:ext cx="378695" cy="1015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8" name="Rectangle 137"/>
                  <p:cNvSpPr/>
                  <p:nvPr/>
                </p:nvSpPr>
                <p:spPr>
                  <a:xfrm>
                    <a:off x="6589080" y="3753556"/>
                    <a:ext cx="254807" cy="479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sp>
              <p:nvSpPr>
                <p:cNvPr id="126" name="TextBox 125"/>
                <p:cNvSpPr txBox="1"/>
                <p:nvPr/>
              </p:nvSpPr>
              <p:spPr>
                <a:xfrm>
                  <a:off x="1226179" y="4667788"/>
                  <a:ext cx="1634453" cy="534629"/>
                </a:xfrm>
                <a:prstGeom prst="rect">
                  <a:avLst/>
                </a:prstGeom>
                <a:noFill/>
              </p:spPr>
              <p:txBody>
                <a:bodyPr wrap="none" rtlCol="0">
                  <a:spAutoFit/>
                </a:bodyPr>
                <a:lstStyle/>
                <a:p>
                  <a:r>
                    <a:rPr lang="en-US" sz="1200" dirty="0" err="1" smtClean="0"/>
                    <a:t>Neurone</a:t>
                  </a:r>
                  <a:endParaRPr lang="en-US" sz="1200" dirty="0"/>
                </a:p>
              </p:txBody>
            </p:sp>
          </p:grpSp>
          <p:grpSp>
            <p:nvGrpSpPr>
              <p:cNvPr id="117" name="Group 116"/>
              <p:cNvGrpSpPr/>
              <p:nvPr/>
            </p:nvGrpSpPr>
            <p:grpSpPr>
              <a:xfrm>
                <a:off x="457848" y="2422326"/>
                <a:ext cx="7860743" cy="3761225"/>
                <a:chOff x="417506" y="2071684"/>
                <a:chExt cx="7860743" cy="2820910"/>
              </a:xfrm>
            </p:grpSpPr>
            <p:grpSp>
              <p:nvGrpSpPr>
                <p:cNvPr id="118" name="Group 117"/>
                <p:cNvGrpSpPr/>
                <p:nvPr/>
              </p:nvGrpSpPr>
              <p:grpSpPr>
                <a:xfrm>
                  <a:off x="417506" y="2071684"/>
                  <a:ext cx="7860743" cy="1154723"/>
                  <a:chOff x="417506" y="2071684"/>
                  <a:chExt cx="7860743" cy="1154723"/>
                </a:xfrm>
              </p:grpSpPr>
              <p:sp>
                <p:nvSpPr>
                  <p:cNvPr id="121" name="TextBox 120"/>
                  <p:cNvSpPr txBox="1"/>
                  <p:nvPr/>
                </p:nvSpPr>
                <p:spPr>
                  <a:xfrm>
                    <a:off x="417506" y="2447024"/>
                    <a:ext cx="2787759" cy="399431"/>
                  </a:xfrm>
                  <a:prstGeom prst="rect">
                    <a:avLst/>
                  </a:prstGeom>
                  <a:noFill/>
                  <a:ln>
                    <a:solidFill>
                      <a:srgbClr val="FF0000"/>
                    </a:solidFill>
                  </a:ln>
                </p:spPr>
                <p:txBody>
                  <a:bodyPr wrap="square" rtlCol="0">
                    <a:spAutoFit/>
                  </a:bodyPr>
                  <a:lstStyle/>
                  <a:p>
                    <a:pPr algn="ctr"/>
                    <a:r>
                      <a:rPr lang="en-US" sz="1000" dirty="0">
                        <a:solidFill>
                          <a:srgbClr val="FF0000"/>
                        </a:solidFill>
                      </a:rPr>
                      <a:t>ARNs non-</a:t>
                    </a:r>
                    <a:r>
                      <a:rPr lang="en-US" sz="1000" dirty="0" err="1">
                        <a:solidFill>
                          <a:srgbClr val="FF0000"/>
                        </a:solidFill>
                      </a:rPr>
                      <a:t>codants</a:t>
                    </a:r>
                    <a:endParaRPr lang="en-US" sz="1000" dirty="0">
                      <a:solidFill>
                        <a:srgbClr val="FF0000"/>
                      </a:solidFill>
                    </a:endParaRPr>
                  </a:p>
                </p:txBody>
              </p:sp>
              <p:sp>
                <p:nvSpPr>
                  <p:cNvPr id="122" name="TextBox 121"/>
                  <p:cNvSpPr txBox="1"/>
                  <p:nvPr/>
                </p:nvSpPr>
                <p:spPr>
                  <a:xfrm>
                    <a:off x="5363340" y="2071684"/>
                    <a:ext cx="2914909" cy="399431"/>
                  </a:xfrm>
                  <a:prstGeom prst="rect">
                    <a:avLst/>
                  </a:prstGeom>
                  <a:noFill/>
                  <a:ln>
                    <a:solidFill>
                      <a:srgbClr val="FF0000"/>
                    </a:solidFill>
                  </a:ln>
                </p:spPr>
                <p:txBody>
                  <a:bodyPr wrap="none" rtlCol="0">
                    <a:spAutoFit/>
                  </a:bodyPr>
                  <a:lstStyle/>
                  <a:p>
                    <a:pPr algn="ctr"/>
                    <a:r>
                      <a:rPr lang="en-US" sz="1000" dirty="0" err="1">
                        <a:solidFill>
                          <a:srgbClr val="FF0000"/>
                        </a:solidFill>
                      </a:rPr>
                      <a:t>Méthylation</a:t>
                    </a:r>
                    <a:r>
                      <a:rPr lang="en-US" sz="1000" dirty="0">
                        <a:solidFill>
                          <a:srgbClr val="FF0000"/>
                        </a:solidFill>
                      </a:rPr>
                      <a:t> de </a:t>
                    </a:r>
                    <a:r>
                      <a:rPr lang="en-US" sz="1000" dirty="0" err="1">
                        <a:solidFill>
                          <a:srgbClr val="FF0000"/>
                        </a:solidFill>
                      </a:rPr>
                      <a:t>l’ADN</a:t>
                    </a:r>
                    <a:endParaRPr lang="en-US" sz="1000" dirty="0">
                      <a:solidFill>
                        <a:srgbClr val="FF0000"/>
                      </a:solidFill>
                    </a:endParaRPr>
                  </a:p>
                </p:txBody>
              </p:sp>
              <p:cxnSp>
                <p:nvCxnSpPr>
                  <p:cNvPr id="123" name="Straight Arrow Connector 122"/>
                  <p:cNvCxnSpPr/>
                  <p:nvPr/>
                </p:nvCxnSpPr>
                <p:spPr>
                  <a:xfrm>
                    <a:off x="7045790" y="2527713"/>
                    <a:ext cx="408282" cy="30491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a:stCxn id="121" idx="2"/>
                  </p:cNvCxnSpPr>
                  <p:nvPr/>
                </p:nvCxnSpPr>
                <p:spPr>
                  <a:xfrm flipH="1">
                    <a:off x="1440696" y="2846455"/>
                    <a:ext cx="370690" cy="37995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19" name="TextBox 118"/>
                <p:cNvSpPr txBox="1"/>
                <p:nvPr/>
              </p:nvSpPr>
              <p:spPr>
                <a:xfrm>
                  <a:off x="3700583" y="4243518"/>
                  <a:ext cx="2216222" cy="649076"/>
                </a:xfrm>
                <a:prstGeom prst="rect">
                  <a:avLst/>
                </a:prstGeom>
                <a:noFill/>
                <a:ln>
                  <a:solidFill>
                    <a:srgbClr val="FF0000"/>
                  </a:solidFill>
                </a:ln>
              </p:spPr>
              <p:txBody>
                <a:bodyPr wrap="square" rtlCol="0">
                  <a:spAutoFit/>
                </a:bodyPr>
                <a:lstStyle/>
                <a:p>
                  <a:pPr algn="ctr"/>
                  <a:r>
                    <a:rPr lang="en-US" sz="1000" dirty="0">
                      <a:solidFill>
                        <a:srgbClr val="FF0000"/>
                      </a:solidFill>
                    </a:rPr>
                    <a:t>Modifications des </a:t>
                  </a:r>
                  <a:r>
                    <a:rPr lang="en-US" sz="1000" dirty="0" smtClean="0">
                      <a:solidFill>
                        <a:srgbClr val="FF0000"/>
                      </a:solidFill>
                    </a:rPr>
                    <a:t>histones</a:t>
                  </a:r>
                  <a:endParaRPr lang="en-US" sz="1000" dirty="0">
                    <a:solidFill>
                      <a:srgbClr val="FF0000"/>
                    </a:solidFill>
                  </a:endParaRPr>
                </a:p>
              </p:txBody>
            </p:sp>
            <p:cxnSp>
              <p:nvCxnSpPr>
                <p:cNvPr id="120" name="Straight Arrow Connector 119"/>
                <p:cNvCxnSpPr/>
                <p:nvPr/>
              </p:nvCxnSpPr>
              <p:spPr>
                <a:xfrm flipV="1">
                  <a:off x="5562585" y="3963593"/>
                  <a:ext cx="189770" cy="27339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cxnSp>
          <p:nvCxnSpPr>
            <p:cNvPr id="146" name="Curved Connector 145"/>
            <p:cNvCxnSpPr/>
            <p:nvPr/>
          </p:nvCxnSpPr>
          <p:spPr>
            <a:xfrm rot="16200000" flipH="1">
              <a:off x="4708082" y="2007421"/>
              <a:ext cx="1014364" cy="703786"/>
            </a:xfrm>
            <a:prstGeom prst="curvedConnector3">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grpSp>
        <p:nvGrpSpPr>
          <p:cNvPr id="190" name="Group 189"/>
          <p:cNvGrpSpPr/>
          <p:nvPr/>
        </p:nvGrpSpPr>
        <p:grpSpPr>
          <a:xfrm>
            <a:off x="-15796" y="3257902"/>
            <a:ext cx="1127079" cy="688493"/>
            <a:chOff x="18575" y="3521909"/>
            <a:chExt cx="1430020" cy="858039"/>
          </a:xfrm>
        </p:grpSpPr>
        <p:pic>
          <p:nvPicPr>
            <p:cNvPr id="187" name="Picture 186"/>
            <p:cNvPicPr>
              <a:picLocks noChangeAspect="1"/>
            </p:cNvPicPr>
            <p:nvPr/>
          </p:nvPicPr>
          <p:blipFill rotWithShape="1">
            <a:blip r:embed="rId6"/>
            <a:srcRect r="3215"/>
            <a:stretch/>
          </p:blipFill>
          <p:spPr>
            <a:xfrm>
              <a:off x="50059" y="3521909"/>
              <a:ext cx="1398536" cy="858039"/>
            </a:xfrm>
            <a:prstGeom prst="rect">
              <a:avLst/>
            </a:prstGeom>
          </p:spPr>
        </p:pic>
        <p:sp>
          <p:nvSpPr>
            <p:cNvPr id="188" name="Rectangle 187"/>
            <p:cNvSpPr/>
            <p:nvPr/>
          </p:nvSpPr>
          <p:spPr>
            <a:xfrm rot="2700000">
              <a:off x="107384" y="4201743"/>
              <a:ext cx="45719" cy="2233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9" name="Rectangle 188"/>
          <p:cNvSpPr/>
          <p:nvPr/>
        </p:nvSpPr>
        <p:spPr>
          <a:xfrm rot="2700000">
            <a:off x="967161" y="3920859"/>
            <a:ext cx="88143" cy="21457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7" name="Group 196"/>
          <p:cNvGrpSpPr/>
          <p:nvPr/>
        </p:nvGrpSpPr>
        <p:grpSpPr>
          <a:xfrm>
            <a:off x="1286458" y="1778174"/>
            <a:ext cx="3759664" cy="3208116"/>
            <a:chOff x="1059088" y="2134954"/>
            <a:chExt cx="3759664" cy="3208116"/>
          </a:xfrm>
        </p:grpSpPr>
        <p:grpSp>
          <p:nvGrpSpPr>
            <p:cNvPr id="156" name="Group 155"/>
            <p:cNvGrpSpPr/>
            <p:nvPr/>
          </p:nvGrpSpPr>
          <p:grpSpPr>
            <a:xfrm>
              <a:off x="1059088" y="3170512"/>
              <a:ext cx="3759664" cy="2172558"/>
              <a:chOff x="5342017" y="4048338"/>
              <a:chExt cx="3759664" cy="2172558"/>
            </a:xfrm>
          </p:grpSpPr>
          <p:grpSp>
            <p:nvGrpSpPr>
              <p:cNvPr id="157" name="Group 156"/>
              <p:cNvGrpSpPr/>
              <p:nvPr/>
            </p:nvGrpSpPr>
            <p:grpSpPr>
              <a:xfrm>
                <a:off x="5342017" y="4240655"/>
                <a:ext cx="3759664" cy="1694125"/>
                <a:chOff x="1635414" y="1300508"/>
                <a:chExt cx="5787674" cy="3234403"/>
              </a:xfrm>
            </p:grpSpPr>
            <p:pic>
              <p:nvPicPr>
                <p:cNvPr id="165" name="Picture 164" descr="sperm_JB1+HistoneVariant.jpg"/>
                <p:cNvPicPr>
                  <a:picLocks noChangeAspect="1"/>
                </p:cNvPicPr>
                <p:nvPr/>
              </p:nvPicPr>
              <p:blipFill rotWithShape="1">
                <a:blip r:embed="rId7">
                  <a:extLst>
                    <a:ext uri="{28A0092B-C50C-407E-A947-70E740481C1C}">
                      <a14:useLocalDpi xmlns:a14="http://schemas.microsoft.com/office/drawing/2010/main" val="0"/>
                    </a:ext>
                  </a:extLst>
                </a:blip>
                <a:srcRect l="36212" t="3901" r="1001" b="3335"/>
                <a:stretch/>
              </p:blipFill>
              <p:spPr>
                <a:xfrm rot="16860000">
                  <a:off x="2892808" y="205505"/>
                  <a:ext cx="3220348" cy="5438463"/>
                </a:xfrm>
                <a:prstGeom prst="rect">
                  <a:avLst/>
                </a:prstGeom>
              </p:spPr>
            </p:pic>
            <p:sp>
              <p:nvSpPr>
                <p:cNvPr id="166" name="Rectangle 165"/>
                <p:cNvSpPr/>
                <p:nvPr/>
              </p:nvSpPr>
              <p:spPr>
                <a:xfrm rot="660000">
                  <a:off x="2384720" y="1300508"/>
                  <a:ext cx="282242" cy="5130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7" name="Rectangle 166"/>
                <p:cNvSpPr/>
                <p:nvPr/>
              </p:nvSpPr>
              <p:spPr>
                <a:xfrm rot="660000">
                  <a:off x="4356369" y="1708138"/>
                  <a:ext cx="131968" cy="5130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8" name="Rectangle 167"/>
                <p:cNvSpPr/>
                <p:nvPr/>
              </p:nvSpPr>
              <p:spPr>
                <a:xfrm rot="660000">
                  <a:off x="1635414" y="2507453"/>
                  <a:ext cx="444120" cy="14479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9" name="Rectangle 168"/>
                <p:cNvSpPr/>
                <p:nvPr/>
              </p:nvSpPr>
              <p:spPr>
                <a:xfrm rot="660000">
                  <a:off x="6144806" y="2360462"/>
                  <a:ext cx="282242" cy="5130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0" name="Rectangle 169"/>
                <p:cNvSpPr/>
                <p:nvPr/>
              </p:nvSpPr>
              <p:spPr>
                <a:xfrm rot="660000">
                  <a:off x="6251525" y="3790470"/>
                  <a:ext cx="129070" cy="51306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1" name="Rectangle 170"/>
                <p:cNvSpPr/>
                <p:nvPr/>
              </p:nvSpPr>
              <p:spPr>
                <a:xfrm rot="660000">
                  <a:off x="7140846" y="1975576"/>
                  <a:ext cx="282242" cy="51306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2" name="Rectangle 171"/>
                <p:cNvSpPr/>
                <p:nvPr/>
              </p:nvSpPr>
              <p:spPr>
                <a:xfrm rot="660000">
                  <a:off x="1676330" y="3599012"/>
                  <a:ext cx="2567606" cy="86222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3" name="Rectangle 172"/>
                <p:cNvSpPr/>
                <p:nvPr/>
              </p:nvSpPr>
              <p:spPr>
                <a:xfrm rot="3120000">
                  <a:off x="3092820" y="3329750"/>
                  <a:ext cx="92644" cy="41442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4" name="Rectangle 173"/>
                <p:cNvSpPr/>
                <p:nvPr/>
              </p:nvSpPr>
              <p:spPr>
                <a:xfrm rot="14640000">
                  <a:off x="3344767" y="3538175"/>
                  <a:ext cx="536463" cy="703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158" name="Group 157"/>
              <p:cNvGrpSpPr/>
              <p:nvPr/>
            </p:nvGrpSpPr>
            <p:grpSpPr>
              <a:xfrm>
                <a:off x="5775586" y="4048338"/>
                <a:ext cx="2807136" cy="2172558"/>
                <a:chOff x="3978372" y="1295515"/>
                <a:chExt cx="4109285" cy="3993859"/>
              </a:xfrm>
            </p:grpSpPr>
            <p:sp>
              <p:nvSpPr>
                <p:cNvPr id="159" name="TextBox 158"/>
                <p:cNvSpPr txBox="1"/>
                <p:nvPr/>
              </p:nvSpPr>
              <p:spPr>
                <a:xfrm>
                  <a:off x="4326801" y="1529206"/>
                  <a:ext cx="1217215" cy="735530"/>
                </a:xfrm>
                <a:prstGeom prst="rect">
                  <a:avLst/>
                </a:prstGeom>
                <a:noFill/>
                <a:ln>
                  <a:solidFill>
                    <a:srgbClr val="FF0000"/>
                  </a:solidFill>
                </a:ln>
              </p:spPr>
              <p:txBody>
                <a:bodyPr wrap="square" rtlCol="0">
                  <a:spAutoFit/>
                </a:bodyPr>
                <a:lstStyle/>
                <a:p>
                  <a:pPr algn="ctr"/>
                  <a:r>
                    <a:rPr lang="en-US" sz="1000" dirty="0" smtClean="0">
                      <a:solidFill>
                        <a:srgbClr val="FF0000"/>
                      </a:solidFill>
                    </a:rPr>
                    <a:t>ARNs non-</a:t>
                  </a:r>
                  <a:r>
                    <a:rPr lang="en-US" sz="1000" dirty="0" err="1" smtClean="0">
                      <a:solidFill>
                        <a:srgbClr val="FF0000"/>
                      </a:solidFill>
                    </a:rPr>
                    <a:t>codants</a:t>
                  </a:r>
                  <a:endParaRPr lang="en-US" sz="1000" dirty="0">
                    <a:solidFill>
                      <a:srgbClr val="FF0000"/>
                    </a:solidFill>
                  </a:endParaRPr>
                </a:p>
              </p:txBody>
            </p:sp>
            <p:sp>
              <p:nvSpPr>
                <p:cNvPr id="160" name="TextBox 159"/>
                <p:cNvSpPr txBox="1"/>
                <p:nvPr/>
              </p:nvSpPr>
              <p:spPr>
                <a:xfrm>
                  <a:off x="6788997" y="1295515"/>
                  <a:ext cx="1298660" cy="735530"/>
                </a:xfrm>
                <a:prstGeom prst="rect">
                  <a:avLst/>
                </a:prstGeom>
                <a:noFill/>
                <a:ln>
                  <a:solidFill>
                    <a:srgbClr val="FF0000"/>
                  </a:solidFill>
                </a:ln>
              </p:spPr>
              <p:txBody>
                <a:bodyPr wrap="square" rtlCol="0">
                  <a:spAutoFit/>
                </a:bodyPr>
                <a:lstStyle/>
                <a:p>
                  <a:pPr algn="ctr"/>
                  <a:r>
                    <a:rPr lang="en-US" sz="1000" dirty="0" err="1" smtClean="0">
                      <a:solidFill>
                        <a:srgbClr val="FF0000"/>
                      </a:solidFill>
                    </a:rPr>
                    <a:t>Méthylation</a:t>
                  </a:r>
                  <a:r>
                    <a:rPr lang="en-US" sz="1000" dirty="0" smtClean="0">
                      <a:solidFill>
                        <a:srgbClr val="FF0000"/>
                      </a:solidFill>
                    </a:rPr>
                    <a:t> de </a:t>
                  </a:r>
                  <a:r>
                    <a:rPr lang="en-US" sz="1000" dirty="0" err="1" smtClean="0">
                      <a:solidFill>
                        <a:srgbClr val="FF0000"/>
                      </a:solidFill>
                    </a:rPr>
                    <a:t>l’ADN</a:t>
                  </a:r>
                  <a:endParaRPr lang="en-US" sz="1000" dirty="0">
                    <a:solidFill>
                      <a:srgbClr val="FF0000"/>
                    </a:solidFill>
                  </a:endParaRPr>
                </a:p>
              </p:txBody>
            </p:sp>
            <p:cxnSp>
              <p:nvCxnSpPr>
                <p:cNvPr id="162" name="Straight Arrow Connector 161"/>
                <p:cNvCxnSpPr/>
                <p:nvPr/>
              </p:nvCxnSpPr>
              <p:spPr>
                <a:xfrm>
                  <a:off x="7636803" y="2087623"/>
                  <a:ext cx="255617" cy="32721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3" name="TextBox 162"/>
                <p:cNvSpPr txBox="1"/>
                <p:nvPr/>
              </p:nvSpPr>
              <p:spPr>
                <a:xfrm>
                  <a:off x="5281400" y="4270948"/>
                  <a:ext cx="1877845" cy="1018426"/>
                </a:xfrm>
                <a:prstGeom prst="rect">
                  <a:avLst/>
                </a:prstGeom>
                <a:noFill/>
                <a:ln>
                  <a:solidFill>
                    <a:srgbClr val="FF0000"/>
                  </a:solidFill>
                </a:ln>
              </p:spPr>
              <p:txBody>
                <a:bodyPr wrap="square" rtlCol="0">
                  <a:spAutoFit/>
                </a:bodyPr>
                <a:lstStyle/>
                <a:p>
                  <a:pPr algn="ctr"/>
                  <a:r>
                    <a:rPr lang="en-US" sz="1000" dirty="0" smtClean="0">
                      <a:solidFill>
                        <a:srgbClr val="FF0000"/>
                      </a:solidFill>
                    </a:rPr>
                    <a:t>Modifications des </a:t>
                  </a:r>
                  <a:r>
                    <a:rPr lang="en-US" sz="1000" dirty="0" err="1" smtClean="0">
                      <a:solidFill>
                        <a:srgbClr val="FF0000"/>
                      </a:solidFill>
                    </a:rPr>
                    <a:t>protamines</a:t>
                  </a:r>
                  <a:r>
                    <a:rPr lang="en-US" sz="1000" dirty="0" smtClean="0">
                      <a:solidFill>
                        <a:srgbClr val="FF0000"/>
                      </a:solidFill>
                    </a:rPr>
                    <a:t>/histones</a:t>
                  </a:r>
                  <a:endParaRPr lang="en-US" sz="1000" dirty="0">
                    <a:solidFill>
                      <a:srgbClr val="FF0000"/>
                    </a:solidFill>
                  </a:endParaRPr>
                </a:p>
              </p:txBody>
            </p:sp>
            <p:cxnSp>
              <p:nvCxnSpPr>
                <p:cNvPr id="164" name="Straight Arrow Connector 163"/>
                <p:cNvCxnSpPr/>
                <p:nvPr/>
              </p:nvCxnSpPr>
              <p:spPr>
                <a:xfrm>
                  <a:off x="7159245" y="4933862"/>
                  <a:ext cx="634049" cy="435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1" name="Straight Arrow Connector 160"/>
                <p:cNvCxnSpPr/>
                <p:nvPr/>
              </p:nvCxnSpPr>
              <p:spPr>
                <a:xfrm flipH="1">
                  <a:off x="3978372" y="2099905"/>
                  <a:ext cx="351451" cy="15800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cxnSp>
          <p:nvCxnSpPr>
            <p:cNvPr id="192" name="Curved Connector 191"/>
            <p:cNvCxnSpPr/>
            <p:nvPr/>
          </p:nvCxnSpPr>
          <p:spPr>
            <a:xfrm rot="5400000">
              <a:off x="2746425" y="2318768"/>
              <a:ext cx="942689" cy="575062"/>
            </a:xfrm>
            <a:prstGeom prst="curvedConnector3">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
        <p:nvSpPr>
          <p:cNvPr id="128" name="Rectangle 127"/>
          <p:cNvSpPr/>
          <p:nvPr/>
        </p:nvSpPr>
        <p:spPr>
          <a:xfrm>
            <a:off x="4174444" y="1579756"/>
            <a:ext cx="131166" cy="198233"/>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9" name="TextBox 138"/>
          <p:cNvSpPr txBox="1"/>
          <p:nvPr/>
        </p:nvSpPr>
        <p:spPr>
          <a:xfrm>
            <a:off x="4073009" y="1510882"/>
            <a:ext cx="305912" cy="353943"/>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1700" b="1" spc="150" dirty="0" smtClean="0">
                <a:ln w="11430"/>
                <a:solidFill>
                  <a:srgbClr val="F8F8F8"/>
                </a:solidFill>
                <a:effectLst>
                  <a:outerShdw blurRad="25400" algn="tl" rotWithShape="0">
                    <a:srgbClr val="000000">
                      <a:alpha val="43000"/>
                    </a:srgbClr>
                  </a:outerShdw>
                </a:effectLst>
              </a:rPr>
              <a:t>1</a:t>
            </a:r>
            <a:endParaRPr lang="en-US" sz="1700" b="1" spc="150" dirty="0">
              <a:ln w="11430"/>
              <a:solidFill>
                <a:srgbClr val="F8F8F8"/>
              </a:solidFill>
              <a:effectLst>
                <a:outerShdw blurRad="25400" algn="tl" rotWithShape="0">
                  <a:srgbClr val="000000">
                    <a:alpha val="43000"/>
                  </a:srgbClr>
                </a:outerShdw>
              </a:effectLst>
            </a:endParaRPr>
          </a:p>
        </p:txBody>
      </p:sp>
      <p:sp>
        <p:nvSpPr>
          <p:cNvPr id="2" name="Rectangle 1"/>
          <p:cNvSpPr/>
          <p:nvPr/>
        </p:nvSpPr>
        <p:spPr>
          <a:xfrm>
            <a:off x="7331839" y="5324588"/>
            <a:ext cx="1108221" cy="369332"/>
          </a:xfrm>
          <a:prstGeom prst="rect">
            <a:avLst/>
          </a:prstGeom>
        </p:spPr>
        <p:txBody>
          <a:bodyPr wrap="none">
            <a:spAutoFit/>
          </a:bodyPr>
          <a:lstStyle/>
          <a:p>
            <a:pPr eaLnBrk="1" hangingPunct="1"/>
            <a:r>
              <a:rPr lang="en-US" b="1" dirty="0" smtClean="0">
                <a:cs typeface="Arial" charset="0"/>
              </a:rPr>
              <a:t>F4      F5</a:t>
            </a:r>
            <a:endParaRPr lang="en-US" b="1" dirty="0">
              <a:cs typeface="Arial" charset="0"/>
            </a:endParaRPr>
          </a:p>
        </p:txBody>
      </p:sp>
    </p:spTree>
    <p:extLst>
      <p:ext uri="{BB962C8B-B14F-4D97-AF65-F5344CB8AC3E}">
        <p14:creationId xmlns:p14="http://schemas.microsoft.com/office/powerpoint/2010/main" val="124967980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Diagram 30"/>
          <p:cNvGraphicFramePr/>
          <p:nvPr>
            <p:extLst>
              <p:ext uri="{D42A27DB-BD31-4B8C-83A1-F6EECF244321}">
                <p14:modId xmlns:p14="http://schemas.microsoft.com/office/powerpoint/2010/main" val="867353148"/>
              </p:ext>
            </p:extLst>
          </p:nvPr>
        </p:nvGraphicFramePr>
        <p:xfrm>
          <a:off x="-1436868" y="1324794"/>
          <a:ext cx="10904805" cy="30873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p:cNvPicPr>
            <a:picLocks noChangeAspect="1"/>
          </p:cNvPicPr>
          <p:nvPr/>
        </p:nvPicPr>
        <p:blipFill>
          <a:blip r:embed="rId8">
            <a:alphaModFix/>
          </a:blip>
          <a:stretch>
            <a:fillRect/>
          </a:stretch>
        </p:blipFill>
        <p:spPr>
          <a:xfrm>
            <a:off x="-12828" y="4409203"/>
            <a:ext cx="1654964" cy="1083677"/>
          </a:xfrm>
          <a:prstGeom prst="rect">
            <a:avLst/>
          </a:prstGeom>
        </p:spPr>
      </p:pic>
      <p:pic>
        <p:nvPicPr>
          <p:cNvPr id="25" name="Picture 24"/>
          <p:cNvPicPr>
            <a:picLocks noChangeAspect="1"/>
          </p:cNvPicPr>
          <p:nvPr/>
        </p:nvPicPr>
        <p:blipFill rotWithShape="1">
          <a:blip r:embed="rId9"/>
          <a:srcRect t="5054"/>
          <a:stretch/>
        </p:blipFill>
        <p:spPr>
          <a:xfrm>
            <a:off x="1642137" y="4193731"/>
            <a:ext cx="1056477" cy="1299148"/>
          </a:xfrm>
          <a:prstGeom prst="rect">
            <a:avLst/>
          </a:prstGeom>
        </p:spPr>
      </p:pic>
      <p:sp>
        <p:nvSpPr>
          <p:cNvPr id="31746" name="Rectangle 6"/>
          <p:cNvSpPr>
            <a:spLocks noChangeArrowheads="1"/>
          </p:cNvSpPr>
          <p:nvPr/>
        </p:nvSpPr>
        <p:spPr bwMode="auto">
          <a:xfrm>
            <a:off x="0" y="-532933"/>
            <a:ext cx="91440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0" tIns="36000" rIns="0" bIns="36000"/>
          <a:lstStyle/>
          <a:p>
            <a:pPr>
              <a:lnSpc>
                <a:spcPts val="2400"/>
              </a:lnSpc>
              <a:spcBef>
                <a:spcPts val="600"/>
              </a:spcBef>
              <a:buClr>
                <a:srgbClr val="2A6AB3"/>
              </a:buClr>
              <a:buSzPct val="110000"/>
            </a:pPr>
            <a:endParaRPr lang="en-US" sz="1600"/>
          </a:p>
        </p:txBody>
      </p:sp>
      <p:grpSp>
        <p:nvGrpSpPr>
          <p:cNvPr id="14" name="Group 13"/>
          <p:cNvGrpSpPr/>
          <p:nvPr/>
        </p:nvGrpSpPr>
        <p:grpSpPr>
          <a:xfrm>
            <a:off x="6959600" y="1302393"/>
            <a:ext cx="2290230" cy="956716"/>
            <a:chOff x="4640718" y="-729512"/>
            <a:chExt cx="2576901" cy="4505372"/>
          </a:xfrm>
        </p:grpSpPr>
        <p:sp>
          <p:nvSpPr>
            <p:cNvPr id="15" name="Rectangle 14"/>
            <p:cNvSpPr/>
            <p:nvPr/>
          </p:nvSpPr>
          <p:spPr>
            <a:xfrm>
              <a:off x="5229263" y="791577"/>
              <a:ext cx="1988356" cy="298428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Rectangle 15"/>
            <p:cNvSpPr/>
            <p:nvPr/>
          </p:nvSpPr>
          <p:spPr>
            <a:xfrm>
              <a:off x="4640718" y="-729512"/>
              <a:ext cx="2300621" cy="298428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36628" tIns="0" rIns="0" bIns="0" numCol="1" spcCol="1270" anchor="t" anchorCtr="0">
              <a:noAutofit/>
            </a:bodyPr>
            <a:lstStyle/>
            <a:p>
              <a:pPr algn="ctr" defTabSz="1244600">
                <a:lnSpc>
                  <a:spcPct val="90000"/>
                </a:lnSpc>
                <a:spcBef>
                  <a:spcPct val="0"/>
                </a:spcBef>
                <a:spcAft>
                  <a:spcPct val="35000"/>
                </a:spcAft>
              </a:pPr>
              <a:r>
                <a:rPr lang="en-US" sz="2400" dirty="0" err="1"/>
                <a:t>Gé</a:t>
              </a:r>
              <a:r>
                <a:rPr lang="en-US" sz="2400" kern="1200" dirty="0" err="1"/>
                <a:t>nérations</a:t>
              </a:r>
              <a:r>
                <a:rPr lang="en-US" sz="2400" kern="1200" dirty="0"/>
                <a:t> </a:t>
              </a:r>
              <a:r>
                <a:rPr lang="en-US" sz="2400" kern="1200" dirty="0" err="1"/>
                <a:t>suivantes</a:t>
              </a:r>
              <a:endParaRPr lang="en-US" sz="2400" kern="1200" dirty="0"/>
            </a:p>
          </p:txBody>
        </p:sp>
      </p:grpSp>
      <p:pic>
        <p:nvPicPr>
          <p:cNvPr id="17" name="Picture 16"/>
          <p:cNvPicPr>
            <a:picLocks noChangeAspect="1"/>
          </p:cNvPicPr>
          <p:nvPr/>
        </p:nvPicPr>
        <p:blipFill>
          <a:blip r:embed="rId10"/>
          <a:stretch>
            <a:fillRect/>
          </a:stretch>
        </p:blipFill>
        <p:spPr>
          <a:xfrm>
            <a:off x="4456031" y="2857728"/>
            <a:ext cx="1769878" cy="1173506"/>
          </a:xfrm>
          <a:prstGeom prst="rect">
            <a:avLst/>
          </a:prstGeom>
        </p:spPr>
      </p:pic>
      <p:pic>
        <p:nvPicPr>
          <p:cNvPr id="2" name="Picture 1"/>
          <p:cNvPicPr>
            <a:picLocks noChangeAspect="1"/>
          </p:cNvPicPr>
          <p:nvPr/>
        </p:nvPicPr>
        <p:blipFill>
          <a:blip r:embed="rId11"/>
          <a:stretch>
            <a:fillRect/>
          </a:stretch>
        </p:blipFill>
        <p:spPr>
          <a:xfrm>
            <a:off x="2925285" y="3347225"/>
            <a:ext cx="1391264" cy="1231207"/>
          </a:xfrm>
          <a:prstGeom prst="rect">
            <a:avLst/>
          </a:prstGeom>
        </p:spPr>
      </p:pic>
      <p:sp>
        <p:nvSpPr>
          <p:cNvPr id="31754" name="TextBox 2"/>
          <p:cNvSpPr txBox="1">
            <a:spLocks noChangeArrowheads="1"/>
          </p:cNvSpPr>
          <p:nvPr/>
        </p:nvSpPr>
        <p:spPr bwMode="auto">
          <a:xfrm>
            <a:off x="-12827" y="1646442"/>
            <a:ext cx="34672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err="1" smtClean="0">
                <a:latin typeface="+mn-lt"/>
              </a:rPr>
              <a:t>Traumatismes</a:t>
            </a:r>
            <a:r>
              <a:rPr lang="en-US" sz="2000" dirty="0" smtClean="0">
                <a:latin typeface="+mn-lt"/>
              </a:rPr>
              <a:t>, violence</a:t>
            </a:r>
            <a:r>
              <a:rPr lang="en-US" sz="2000" dirty="0">
                <a:latin typeface="+mn-lt"/>
              </a:rPr>
              <a:t>, </a:t>
            </a:r>
            <a:r>
              <a:rPr lang="en-US" sz="2000" dirty="0" err="1">
                <a:latin typeface="+mn-lt"/>
              </a:rPr>
              <a:t>abus</a:t>
            </a:r>
            <a:r>
              <a:rPr lang="en-US" sz="2000" dirty="0">
                <a:latin typeface="+mn-lt"/>
              </a:rPr>
              <a:t>, abandon</a:t>
            </a:r>
          </a:p>
        </p:txBody>
      </p:sp>
      <p:sp>
        <p:nvSpPr>
          <p:cNvPr id="6" name="TextBox 5"/>
          <p:cNvSpPr txBox="1"/>
          <p:nvPr/>
        </p:nvSpPr>
        <p:spPr>
          <a:xfrm>
            <a:off x="5391770" y="4994956"/>
            <a:ext cx="3548162" cy="923330"/>
          </a:xfrm>
          <a:prstGeom prst="rect">
            <a:avLst/>
          </a:prstGeom>
          <a:noFill/>
        </p:spPr>
        <p:txBody>
          <a:bodyPr wrap="square" rtlCol="0">
            <a:spAutoFit/>
          </a:bodyPr>
          <a:lstStyle/>
          <a:p>
            <a:pPr algn="ctr"/>
            <a:r>
              <a:rPr lang="en-US" dirty="0" err="1"/>
              <a:t>Dépression</a:t>
            </a:r>
            <a:r>
              <a:rPr lang="en-US" dirty="0"/>
              <a:t>, </a:t>
            </a:r>
            <a:r>
              <a:rPr lang="en-US" dirty="0" err="1"/>
              <a:t>anxiété</a:t>
            </a:r>
            <a:r>
              <a:rPr lang="en-US" dirty="0"/>
              <a:t>, </a:t>
            </a:r>
            <a:r>
              <a:rPr lang="en-US" dirty="0" smtClean="0"/>
              <a:t>troubles </a:t>
            </a:r>
            <a:r>
              <a:rPr lang="en-US" dirty="0" err="1" smtClean="0"/>
              <a:t>antisociaux</a:t>
            </a:r>
            <a:r>
              <a:rPr lang="en-US" dirty="0" smtClean="0"/>
              <a:t>, </a:t>
            </a:r>
            <a:r>
              <a:rPr lang="en-US" dirty="0" err="1" smtClean="0"/>
              <a:t>schizophrénie</a:t>
            </a:r>
            <a:r>
              <a:rPr lang="en-US" dirty="0"/>
              <a:t>, </a:t>
            </a:r>
            <a:r>
              <a:rPr lang="en-US" dirty="0" smtClean="0"/>
              <a:t>addiction, </a:t>
            </a:r>
            <a:r>
              <a:rPr lang="en-US" dirty="0"/>
              <a:t>suicide</a:t>
            </a:r>
          </a:p>
        </p:txBody>
      </p:sp>
      <p:pic>
        <p:nvPicPr>
          <p:cNvPr id="8" name="Picture 7"/>
          <p:cNvPicPr>
            <a:picLocks noChangeAspect="1"/>
          </p:cNvPicPr>
          <p:nvPr/>
        </p:nvPicPr>
        <p:blipFill>
          <a:blip r:embed="rId12"/>
          <a:stretch>
            <a:fillRect/>
          </a:stretch>
        </p:blipFill>
        <p:spPr>
          <a:xfrm>
            <a:off x="7600309" y="2881875"/>
            <a:ext cx="1492651" cy="1036648"/>
          </a:xfrm>
          <a:prstGeom prst="rect">
            <a:avLst/>
          </a:prstGeom>
        </p:spPr>
      </p:pic>
      <p:pic>
        <p:nvPicPr>
          <p:cNvPr id="9" name="Picture 8"/>
          <p:cNvPicPr>
            <a:picLocks noChangeAspect="1"/>
          </p:cNvPicPr>
          <p:nvPr/>
        </p:nvPicPr>
        <p:blipFill>
          <a:blip r:embed="rId13"/>
          <a:stretch>
            <a:fillRect/>
          </a:stretch>
        </p:blipFill>
        <p:spPr>
          <a:xfrm>
            <a:off x="6379093" y="3042241"/>
            <a:ext cx="1103586" cy="1536191"/>
          </a:xfrm>
          <a:prstGeom prst="rect">
            <a:avLst/>
          </a:prstGeom>
        </p:spPr>
      </p:pic>
      <p:sp>
        <p:nvSpPr>
          <p:cNvPr id="18" name="Rectangle 41"/>
          <p:cNvSpPr>
            <a:spLocks noChangeArrowheads="1"/>
          </p:cNvSpPr>
          <p:nvPr/>
        </p:nvSpPr>
        <p:spPr bwMode="auto">
          <a:xfrm>
            <a:off x="277484" y="87312"/>
            <a:ext cx="86693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dirty="0" err="1" smtClean="0">
                <a:solidFill>
                  <a:srgbClr val="0000FF"/>
                </a:solidFill>
              </a:rPr>
              <a:t>Effets</a:t>
            </a:r>
            <a:r>
              <a:rPr lang="en-US" sz="2400" dirty="0" smtClean="0">
                <a:solidFill>
                  <a:srgbClr val="0000FF"/>
                </a:solidFill>
              </a:rPr>
              <a:t> des </a:t>
            </a:r>
            <a:r>
              <a:rPr lang="en-US" sz="2400" dirty="0" err="1">
                <a:solidFill>
                  <a:srgbClr val="0000FF"/>
                </a:solidFill>
              </a:rPr>
              <a:t>traumatismes</a:t>
            </a:r>
            <a:r>
              <a:rPr lang="en-US" sz="2400" dirty="0">
                <a:solidFill>
                  <a:srgbClr val="0000FF"/>
                </a:solidFill>
              </a:rPr>
              <a:t> </a:t>
            </a:r>
            <a:r>
              <a:rPr lang="en-US" sz="2400" dirty="0" err="1" smtClean="0">
                <a:solidFill>
                  <a:srgbClr val="0000FF"/>
                </a:solidFill>
              </a:rPr>
              <a:t>à</a:t>
            </a:r>
            <a:r>
              <a:rPr lang="en-US" sz="2400" dirty="0" smtClean="0">
                <a:solidFill>
                  <a:srgbClr val="0000FF"/>
                </a:solidFill>
              </a:rPr>
              <a:t> travers les </a:t>
            </a:r>
            <a:r>
              <a:rPr lang="en-US" sz="2400" dirty="0" err="1" smtClean="0">
                <a:solidFill>
                  <a:srgbClr val="0000FF"/>
                </a:solidFill>
              </a:rPr>
              <a:t>générations</a:t>
            </a:r>
            <a:endParaRPr lang="en-US" sz="2400" dirty="0">
              <a:solidFill>
                <a:srgbClr val="0000FF"/>
              </a:solidFill>
            </a:endParaRPr>
          </a:p>
        </p:txBody>
      </p:sp>
    </p:spTree>
    <p:extLst>
      <p:ext uri="{BB962C8B-B14F-4D97-AF65-F5344CB8AC3E}">
        <p14:creationId xmlns:p14="http://schemas.microsoft.com/office/powerpoint/2010/main" val="3643015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8"/>
          <p:cNvSpPr txBox="1">
            <a:spLocks noChangeArrowheads="1"/>
          </p:cNvSpPr>
          <p:nvPr/>
        </p:nvSpPr>
        <p:spPr bwMode="auto">
          <a:xfrm>
            <a:off x="3207146" y="5878513"/>
            <a:ext cx="2237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de-CH" sz="1800" dirty="0" smtClean="0"/>
              <a:t>Stress de </a:t>
            </a:r>
            <a:r>
              <a:rPr lang="de-CH" sz="1800" dirty="0" err="1" smtClean="0"/>
              <a:t>contrainte</a:t>
            </a:r>
            <a:endParaRPr lang="de-CH" sz="1800" dirty="0"/>
          </a:p>
        </p:txBody>
      </p:sp>
      <p:sp>
        <p:nvSpPr>
          <p:cNvPr id="28674" name="Text Box 9"/>
          <p:cNvSpPr txBox="1">
            <a:spLocks noChangeArrowheads="1"/>
          </p:cNvSpPr>
          <p:nvPr/>
        </p:nvSpPr>
        <p:spPr bwMode="auto">
          <a:xfrm>
            <a:off x="6200409" y="5878513"/>
            <a:ext cx="1442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de-CH" sz="1800" dirty="0" smtClean="0"/>
              <a:t>Nage </a:t>
            </a:r>
            <a:r>
              <a:rPr lang="de-CH" sz="1800" dirty="0" err="1" smtClean="0"/>
              <a:t>forcée</a:t>
            </a:r>
            <a:endParaRPr lang="de-CH" sz="1800" dirty="0"/>
          </a:p>
        </p:txBody>
      </p:sp>
      <p:pic>
        <p:nvPicPr>
          <p:cNvPr id="2867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825" y="4208463"/>
            <a:ext cx="2166938"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250" y="1601788"/>
            <a:ext cx="2043113"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1063" y="4216400"/>
            <a:ext cx="20288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14"/>
          <p:cNvSpPr>
            <a:spLocks noGrp="1" noChangeArrowheads="1"/>
          </p:cNvSpPr>
          <p:nvPr>
            <p:ph type="title"/>
          </p:nvPr>
        </p:nvSpPr>
        <p:spPr>
          <a:xfrm>
            <a:off x="65689" y="-19541"/>
            <a:ext cx="8864600" cy="825501"/>
          </a:xfrm>
          <a:noFill/>
        </p:spPr>
        <p:txBody>
          <a:bodyPr/>
          <a:lstStyle/>
          <a:p>
            <a:pPr eaLnBrk="1" hangingPunct="1"/>
            <a:r>
              <a:rPr lang="de-CH" sz="2500" dirty="0">
                <a:solidFill>
                  <a:srgbClr val="0000FF"/>
                </a:solidFill>
                <a:latin typeface="Arial" charset="0"/>
                <a:ea typeface="ＭＳ Ｐゴシック" charset="0"/>
                <a:cs typeface="Arial" charset="0"/>
              </a:rPr>
              <a:t/>
            </a:r>
            <a:br>
              <a:rPr lang="de-CH" sz="2500" dirty="0">
                <a:solidFill>
                  <a:srgbClr val="0000FF"/>
                </a:solidFill>
                <a:latin typeface="Arial" charset="0"/>
                <a:ea typeface="ＭＳ Ｐゴシック" charset="0"/>
                <a:cs typeface="Arial" charset="0"/>
              </a:rPr>
            </a:br>
            <a:r>
              <a:rPr lang="de-CH" sz="2500" dirty="0" err="1">
                <a:solidFill>
                  <a:srgbClr val="0000FF"/>
                </a:solidFill>
                <a:latin typeface="Arial" charset="0"/>
                <a:ea typeface="ＭＳ Ｐゴシック" charset="0"/>
                <a:cs typeface="Arial" charset="0"/>
              </a:rPr>
              <a:t>Séparation</a:t>
            </a:r>
            <a:r>
              <a:rPr lang="de-CH" sz="2500" dirty="0">
                <a:solidFill>
                  <a:srgbClr val="0000FF"/>
                </a:solidFill>
                <a:latin typeface="Arial" charset="0"/>
                <a:ea typeface="ＭＳ Ｐゴシック" charset="0"/>
                <a:cs typeface="Arial" charset="0"/>
              </a:rPr>
              <a:t> </a:t>
            </a:r>
            <a:r>
              <a:rPr lang="de-CH" sz="2500" dirty="0" err="1" smtClean="0">
                <a:solidFill>
                  <a:srgbClr val="0000FF"/>
                </a:solidFill>
                <a:latin typeface="Arial" charset="0"/>
                <a:ea typeface="ＭＳ Ｐゴシック" charset="0"/>
                <a:cs typeface="Arial" charset="0"/>
              </a:rPr>
              <a:t>imprévisible</a:t>
            </a:r>
            <a:r>
              <a:rPr lang="de-CH" sz="2500" dirty="0" smtClean="0">
                <a:solidFill>
                  <a:srgbClr val="0000FF"/>
                </a:solidFill>
                <a:latin typeface="Arial" charset="0"/>
                <a:ea typeface="ＭＳ Ｐゴシック" charset="0"/>
                <a:cs typeface="Arial" charset="0"/>
              </a:rPr>
              <a:t> et stress </a:t>
            </a:r>
            <a:r>
              <a:rPr lang="de-CH" sz="2500" dirty="0" err="1" smtClean="0">
                <a:solidFill>
                  <a:srgbClr val="0000FF"/>
                </a:solidFill>
                <a:latin typeface="Arial" charset="0"/>
                <a:ea typeface="ＭＳ Ｐゴシック" charset="0"/>
                <a:cs typeface="Arial" charset="0"/>
              </a:rPr>
              <a:t>maternel</a:t>
            </a:r>
            <a:r>
              <a:rPr lang="de-CH" sz="2500" dirty="0" smtClean="0">
                <a:solidFill>
                  <a:srgbClr val="0000FF"/>
                </a:solidFill>
                <a:latin typeface="Arial" charset="0"/>
                <a:ea typeface="ＭＳ Ｐゴシック" charset="0"/>
                <a:cs typeface="Arial" charset="0"/>
              </a:rPr>
              <a:t> </a:t>
            </a:r>
            <a:r>
              <a:rPr lang="de-CH" sz="2500" dirty="0" err="1" smtClean="0">
                <a:solidFill>
                  <a:srgbClr val="0000FF"/>
                </a:solidFill>
                <a:latin typeface="Arial" charset="0"/>
                <a:ea typeface="ＭＳ Ｐゴシック" charset="0"/>
                <a:cs typeface="Arial" charset="0"/>
              </a:rPr>
              <a:t>imprévisible</a:t>
            </a:r>
            <a:r>
              <a:rPr lang="de-CH" sz="2500" dirty="0" smtClean="0">
                <a:solidFill>
                  <a:srgbClr val="0000FF"/>
                </a:solidFill>
                <a:latin typeface="Arial" charset="0"/>
                <a:ea typeface="ＭＳ Ｐゴシック" charset="0"/>
                <a:cs typeface="Arial" charset="0"/>
              </a:rPr>
              <a:t> : </a:t>
            </a:r>
            <a:br>
              <a:rPr lang="de-CH" sz="2500" dirty="0" smtClean="0">
                <a:solidFill>
                  <a:srgbClr val="0000FF"/>
                </a:solidFill>
                <a:latin typeface="Arial" charset="0"/>
                <a:ea typeface="ＭＳ Ｐゴシック" charset="0"/>
                <a:cs typeface="Arial" charset="0"/>
              </a:rPr>
            </a:br>
            <a:r>
              <a:rPr lang="de-CH" sz="2500" dirty="0" err="1" smtClean="0">
                <a:solidFill>
                  <a:srgbClr val="0000FF"/>
                </a:solidFill>
                <a:latin typeface="Arial" charset="0"/>
                <a:ea typeface="ＭＳ Ｐゴシック" charset="0"/>
                <a:cs typeface="Arial" charset="0"/>
              </a:rPr>
              <a:t>Modèle</a:t>
            </a:r>
            <a:r>
              <a:rPr lang="de-CH" sz="2500" dirty="0" smtClean="0">
                <a:solidFill>
                  <a:srgbClr val="0000FF"/>
                </a:solidFill>
                <a:latin typeface="Arial" charset="0"/>
                <a:ea typeface="ＭＳ Ｐゴシック" charset="0"/>
                <a:cs typeface="Arial" charset="0"/>
              </a:rPr>
              <a:t> de </a:t>
            </a:r>
            <a:r>
              <a:rPr lang="de-CH" sz="2500" dirty="0" err="1" smtClean="0">
                <a:solidFill>
                  <a:srgbClr val="0000FF"/>
                </a:solidFill>
                <a:latin typeface="Arial" charset="0"/>
                <a:ea typeface="ＭＳ Ｐゴシック" charset="0"/>
                <a:cs typeface="Arial" charset="0"/>
              </a:rPr>
              <a:t>traumatisme</a:t>
            </a:r>
            <a:r>
              <a:rPr lang="de-CH" sz="2500" dirty="0" smtClean="0">
                <a:solidFill>
                  <a:srgbClr val="0000FF"/>
                </a:solidFill>
                <a:latin typeface="Arial" charset="0"/>
                <a:ea typeface="ＭＳ Ｐゴシック" charset="0"/>
                <a:cs typeface="Arial" charset="0"/>
              </a:rPr>
              <a:t> </a:t>
            </a:r>
            <a:r>
              <a:rPr lang="de-CH" sz="2500" dirty="0" err="1" smtClean="0">
                <a:solidFill>
                  <a:srgbClr val="0000FF"/>
                </a:solidFill>
                <a:latin typeface="Arial" charset="0"/>
                <a:ea typeface="ＭＳ Ｐゴシック" charset="0"/>
                <a:cs typeface="Arial" charset="0"/>
              </a:rPr>
              <a:t>transmis</a:t>
            </a:r>
            <a:r>
              <a:rPr lang="de-CH" sz="2500" dirty="0" smtClean="0">
                <a:solidFill>
                  <a:srgbClr val="0000FF"/>
                </a:solidFill>
                <a:latin typeface="Arial" charset="0"/>
                <a:ea typeface="ＭＳ Ｐゴシック" charset="0"/>
                <a:cs typeface="Arial" charset="0"/>
              </a:rPr>
              <a:t> </a:t>
            </a:r>
            <a:r>
              <a:rPr lang="de-CH" sz="2500" dirty="0" err="1" smtClean="0">
                <a:solidFill>
                  <a:srgbClr val="0000FF"/>
                </a:solidFill>
                <a:latin typeface="Arial" charset="0"/>
                <a:ea typeface="ＭＳ Ｐゴシック" charset="0"/>
                <a:cs typeface="Arial" charset="0"/>
              </a:rPr>
              <a:t>aux</a:t>
            </a:r>
            <a:r>
              <a:rPr lang="de-CH" sz="2500" dirty="0" smtClean="0">
                <a:solidFill>
                  <a:srgbClr val="0000FF"/>
                </a:solidFill>
                <a:latin typeface="Arial" charset="0"/>
                <a:ea typeface="ＭＳ Ｐゴシック" charset="0"/>
                <a:cs typeface="Arial" charset="0"/>
              </a:rPr>
              <a:t> </a:t>
            </a:r>
            <a:r>
              <a:rPr lang="de-CH" sz="2500" dirty="0" err="1" smtClean="0">
                <a:solidFill>
                  <a:srgbClr val="0000FF"/>
                </a:solidFill>
                <a:latin typeface="Arial" charset="0"/>
                <a:ea typeface="ＭＳ Ｐゴシック" charset="0"/>
                <a:cs typeface="Arial" charset="0"/>
              </a:rPr>
              <a:t>descendants</a:t>
            </a:r>
            <a:r>
              <a:rPr lang="de-CH" sz="2500" dirty="0">
                <a:solidFill>
                  <a:srgbClr val="0000FF"/>
                </a:solidFill>
                <a:latin typeface="Arial" charset="0"/>
                <a:ea typeface="ＭＳ Ｐゴシック" charset="0"/>
                <a:cs typeface="Arial" charset="0"/>
              </a:rPr>
              <a:t/>
            </a:r>
            <a:br>
              <a:rPr lang="de-CH" sz="2500" dirty="0">
                <a:solidFill>
                  <a:srgbClr val="0000FF"/>
                </a:solidFill>
                <a:latin typeface="Arial" charset="0"/>
                <a:ea typeface="ＭＳ Ｐゴシック" charset="0"/>
                <a:cs typeface="Arial" charset="0"/>
              </a:rPr>
            </a:br>
            <a:endParaRPr lang="en-CA" sz="1600" dirty="0">
              <a:solidFill>
                <a:srgbClr val="0000FF"/>
              </a:solidFill>
              <a:latin typeface="Arial" charset="0"/>
              <a:ea typeface="ＭＳ Ｐゴシック" charset="0"/>
              <a:cs typeface="Arial" charset="0"/>
            </a:endParaRPr>
          </a:p>
        </p:txBody>
      </p:sp>
      <p:sp>
        <p:nvSpPr>
          <p:cNvPr id="28679" name="Rectangle 8"/>
          <p:cNvSpPr>
            <a:spLocks noChangeArrowheads="1"/>
          </p:cNvSpPr>
          <p:nvPr/>
        </p:nvSpPr>
        <p:spPr bwMode="auto">
          <a:xfrm>
            <a:off x="203200" y="2063750"/>
            <a:ext cx="41021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000" dirty="0" err="1">
                <a:cs typeface="Arial" charset="0"/>
              </a:rPr>
              <a:t>Séparation</a:t>
            </a:r>
            <a:r>
              <a:rPr lang="en-US" sz="2000" dirty="0">
                <a:cs typeface="Arial" charset="0"/>
              </a:rPr>
              <a:t> </a:t>
            </a:r>
            <a:r>
              <a:rPr lang="en-US" sz="2000" dirty="0" err="1">
                <a:cs typeface="Arial" charset="0"/>
              </a:rPr>
              <a:t>maternelle</a:t>
            </a:r>
            <a:r>
              <a:rPr lang="en-US" sz="2000" dirty="0">
                <a:cs typeface="Arial" charset="0"/>
              </a:rPr>
              <a:t> </a:t>
            </a:r>
            <a:r>
              <a:rPr lang="en-US" sz="2000" dirty="0" err="1" smtClean="0">
                <a:cs typeface="Arial" charset="0"/>
              </a:rPr>
              <a:t>imprévisible</a:t>
            </a:r>
            <a:r>
              <a:rPr lang="en-US" sz="2000" dirty="0">
                <a:cs typeface="Arial" charset="0"/>
              </a:rPr>
              <a:t> </a:t>
            </a:r>
            <a:r>
              <a:rPr lang="en-US" sz="2000" dirty="0" smtClean="0">
                <a:cs typeface="Arial" charset="0"/>
              </a:rPr>
              <a:t>3h</a:t>
            </a:r>
            <a:r>
              <a:rPr lang="en-US" sz="2000" dirty="0">
                <a:cs typeface="Arial" charset="0"/>
              </a:rPr>
              <a:t>/</a:t>
            </a:r>
            <a:r>
              <a:rPr lang="en-US" sz="2000" dirty="0" smtClean="0">
                <a:cs typeface="Arial" charset="0"/>
              </a:rPr>
              <a:t>jour</a:t>
            </a:r>
            <a:r>
              <a:rPr lang="en-US" sz="2000" dirty="0">
                <a:cs typeface="Arial" charset="0"/>
              </a:rPr>
              <a:t> </a:t>
            </a:r>
            <a:r>
              <a:rPr lang="en-US" sz="2000" dirty="0" err="1" smtClean="0">
                <a:cs typeface="Arial" charset="0"/>
              </a:rPr>
              <a:t>à</a:t>
            </a:r>
            <a:r>
              <a:rPr lang="en-US" sz="2000" dirty="0" smtClean="0">
                <a:cs typeface="Arial" charset="0"/>
              </a:rPr>
              <a:t> </a:t>
            </a:r>
            <a:r>
              <a:rPr lang="en-US" sz="2000" dirty="0" err="1" smtClean="0">
                <a:cs typeface="Arial" charset="0"/>
              </a:rPr>
              <a:t>l’âge</a:t>
            </a:r>
            <a:r>
              <a:rPr lang="en-US" sz="2000" dirty="0" smtClean="0">
                <a:cs typeface="Arial" charset="0"/>
              </a:rPr>
              <a:t> de 1 jour </a:t>
            </a:r>
            <a:r>
              <a:rPr lang="en-US" sz="2000" dirty="0" err="1" smtClean="0">
                <a:cs typeface="Arial" charset="0"/>
              </a:rPr>
              <a:t>jusqu’à</a:t>
            </a:r>
            <a:r>
              <a:rPr lang="en-US" sz="2000" dirty="0" smtClean="0">
                <a:cs typeface="Arial" charset="0"/>
              </a:rPr>
              <a:t> </a:t>
            </a:r>
            <a:r>
              <a:rPr lang="en-US" sz="2000" dirty="0">
                <a:cs typeface="Arial" charset="0"/>
              </a:rPr>
              <a:t>2 </a:t>
            </a:r>
            <a:r>
              <a:rPr lang="en-US" sz="2000" dirty="0" err="1" smtClean="0">
                <a:cs typeface="Arial" charset="0"/>
              </a:rPr>
              <a:t>semaines</a:t>
            </a:r>
            <a:endParaRPr lang="en-US" sz="2000" dirty="0">
              <a:cs typeface="Arial" charset="0"/>
            </a:endParaRPr>
          </a:p>
        </p:txBody>
      </p:sp>
      <p:sp>
        <p:nvSpPr>
          <p:cNvPr id="28680" name="Rectangle 9"/>
          <p:cNvSpPr>
            <a:spLocks noChangeArrowheads="1"/>
          </p:cNvSpPr>
          <p:nvPr/>
        </p:nvSpPr>
        <p:spPr bwMode="auto">
          <a:xfrm>
            <a:off x="515938" y="4687888"/>
            <a:ext cx="26590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cs typeface="Arial" charset="0"/>
              </a:rPr>
              <a:t>Stress maternel imprévisible</a:t>
            </a:r>
          </a:p>
        </p:txBody>
      </p:sp>
      <p:sp>
        <p:nvSpPr>
          <p:cNvPr id="2" name="Rectangle 1"/>
          <p:cNvSpPr/>
          <p:nvPr/>
        </p:nvSpPr>
        <p:spPr>
          <a:xfrm>
            <a:off x="0" y="6529180"/>
            <a:ext cx="7367749" cy="338554"/>
          </a:xfrm>
          <a:prstGeom prst="rect">
            <a:avLst/>
          </a:prstGeom>
        </p:spPr>
        <p:txBody>
          <a:bodyPr wrap="square">
            <a:spAutoFit/>
          </a:bodyPr>
          <a:lstStyle/>
          <a:p>
            <a:r>
              <a:rPr lang="de-CH" sz="1600" dirty="0" err="1">
                <a:solidFill>
                  <a:srgbClr val="000000"/>
                </a:solidFill>
                <a:cs typeface="Arial" charset="0"/>
              </a:rPr>
              <a:t>Unpredictable</a:t>
            </a:r>
            <a:r>
              <a:rPr lang="de-CH" sz="1600" dirty="0">
                <a:solidFill>
                  <a:srgbClr val="000000"/>
                </a:solidFill>
                <a:cs typeface="Arial" charset="0"/>
              </a:rPr>
              <a:t> </a:t>
            </a:r>
            <a:r>
              <a:rPr lang="de-CH" sz="1600" dirty="0" err="1">
                <a:solidFill>
                  <a:srgbClr val="000000"/>
                </a:solidFill>
                <a:cs typeface="Arial" charset="0"/>
              </a:rPr>
              <a:t>maternal</a:t>
            </a:r>
            <a:r>
              <a:rPr lang="de-CH" sz="1600" dirty="0">
                <a:solidFill>
                  <a:srgbClr val="000000"/>
                </a:solidFill>
                <a:cs typeface="Arial" charset="0"/>
              </a:rPr>
              <a:t> </a:t>
            </a:r>
            <a:r>
              <a:rPr lang="de-CH" sz="1600" dirty="0" err="1">
                <a:solidFill>
                  <a:srgbClr val="000000"/>
                </a:solidFill>
                <a:cs typeface="Arial" charset="0"/>
              </a:rPr>
              <a:t>separation</a:t>
            </a:r>
            <a:r>
              <a:rPr lang="de-CH" sz="1600" dirty="0">
                <a:solidFill>
                  <a:srgbClr val="000000"/>
                </a:solidFill>
                <a:cs typeface="Arial" charset="0"/>
              </a:rPr>
              <a:t> + </a:t>
            </a:r>
            <a:r>
              <a:rPr lang="de-CH" sz="1600" dirty="0" err="1" smtClean="0">
                <a:solidFill>
                  <a:srgbClr val="000000"/>
                </a:solidFill>
                <a:cs typeface="Arial" charset="0"/>
              </a:rPr>
              <a:t>unpredictable</a:t>
            </a:r>
            <a:r>
              <a:rPr lang="de-CH" sz="1600" dirty="0" smtClean="0">
                <a:solidFill>
                  <a:srgbClr val="000000"/>
                </a:solidFill>
                <a:cs typeface="Arial" charset="0"/>
              </a:rPr>
              <a:t> </a:t>
            </a:r>
            <a:r>
              <a:rPr lang="de-CH" sz="1600" dirty="0" err="1" smtClean="0">
                <a:solidFill>
                  <a:srgbClr val="000000"/>
                </a:solidFill>
                <a:cs typeface="Arial" charset="0"/>
              </a:rPr>
              <a:t>maternal</a:t>
            </a:r>
            <a:r>
              <a:rPr lang="de-CH" sz="1600" dirty="0" smtClean="0">
                <a:solidFill>
                  <a:srgbClr val="000000"/>
                </a:solidFill>
                <a:cs typeface="Arial" charset="0"/>
              </a:rPr>
              <a:t> </a:t>
            </a:r>
            <a:r>
              <a:rPr lang="de-CH" sz="1600" dirty="0">
                <a:solidFill>
                  <a:srgbClr val="000000"/>
                </a:solidFill>
                <a:cs typeface="Arial" charset="0"/>
              </a:rPr>
              <a:t>stress = MSUS</a:t>
            </a:r>
            <a:endParaRPr lang="en-US" sz="1600" dirty="0">
              <a:solidFill>
                <a:srgbClr val="000000"/>
              </a:solidFill>
            </a:endParaRPr>
          </a:p>
        </p:txBody>
      </p:sp>
    </p:spTree>
    <p:extLst>
      <p:ext uri="{BB962C8B-B14F-4D97-AF65-F5344CB8AC3E}">
        <p14:creationId xmlns:p14="http://schemas.microsoft.com/office/powerpoint/2010/main" val="163033993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72812</TotalTime>
  <Words>1215</Words>
  <Application>Microsoft Macintosh PowerPoint</Application>
  <PresentationFormat>On-screen Show (4:3)</PresentationFormat>
  <Paragraphs>198</Paragraphs>
  <Slides>19</Slides>
  <Notes>14</Notes>
  <HiddenSlides>0</HiddenSlides>
  <MMClips>2</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Séparation imprévisible et stress maternel imprévisible :  Modèle de traumatisme transmis aux descendants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UZH/ETHZ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 Mansuy</dc:creator>
  <cp:lastModifiedBy>Isabelle Mansuy</cp:lastModifiedBy>
  <cp:revision>3149</cp:revision>
  <cp:lastPrinted>2018-12-01T18:08:02Z</cp:lastPrinted>
  <dcterms:created xsi:type="dcterms:W3CDTF">2010-10-07T09:14:47Z</dcterms:created>
  <dcterms:modified xsi:type="dcterms:W3CDTF">2020-03-10T09:24:57Z</dcterms:modified>
</cp:coreProperties>
</file>