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sldIdLst>
    <p:sldId id="256" r:id="rId2"/>
    <p:sldId id="282" r:id="rId3"/>
    <p:sldId id="258" r:id="rId4"/>
    <p:sldId id="279" r:id="rId5"/>
    <p:sldId id="261" r:id="rId6"/>
    <p:sldId id="283" r:id="rId7"/>
    <p:sldId id="264" r:id="rId8"/>
    <p:sldId id="257" r:id="rId9"/>
    <p:sldId id="280" r:id="rId10"/>
    <p:sldId id="285" r:id="rId11"/>
    <p:sldId id="284" r:id="rId12"/>
    <p:sldId id="262" r:id="rId13"/>
    <p:sldId id="265" r:id="rId14"/>
    <p:sldId id="28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68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p:restoredTop sz="94102"/>
  </p:normalViewPr>
  <p:slideViewPr>
    <p:cSldViewPr snapToGrid="0" snapToObjects="1">
      <p:cViewPr varScale="1">
        <p:scale>
          <a:sx n="104" d="100"/>
          <a:sy n="104" d="100"/>
        </p:scale>
        <p:origin x="76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3414C0-986E-7F4E-A4D0-23D719B9D3AA}" type="datetimeFigureOut">
              <a:rPr lang="fr-FR" smtClean="0"/>
              <a:pPr/>
              <a:t>02/03/2020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808FBA-63F9-3843-B5E8-758EE9FDE9DD}" type="slidenum">
              <a:rPr lang="fr-FR" smtClean="0"/>
              <a:pPr/>
              <a:t>‹N°›</a:t>
            </a:fld>
            <a:endParaRPr lang="fr-FR"/>
          </a:p>
        </p:txBody>
      </p:sp>
    </p:spTree>
    <p:extLst>
      <p:ext uri="{BB962C8B-B14F-4D97-AF65-F5344CB8AC3E}">
        <p14:creationId xmlns:p14="http://schemas.microsoft.com/office/powerpoint/2010/main" val="146046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808FBA-63F9-3843-B5E8-758EE9FDE9DD}" type="slidenum">
              <a:rPr lang="fr-FR" smtClean="0"/>
              <a:pPr/>
              <a:t>1</a:t>
            </a:fld>
            <a:endParaRPr lang="fr-FR"/>
          </a:p>
        </p:txBody>
      </p:sp>
    </p:spTree>
    <p:extLst>
      <p:ext uri="{BB962C8B-B14F-4D97-AF65-F5344CB8AC3E}">
        <p14:creationId xmlns:p14="http://schemas.microsoft.com/office/powerpoint/2010/main" val="33817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808FBA-63F9-3843-B5E8-758EE9FDE9DD}" type="slidenum">
              <a:rPr lang="fr-FR" smtClean="0"/>
              <a:pPr/>
              <a:t>2</a:t>
            </a:fld>
            <a:endParaRPr lang="fr-FR"/>
          </a:p>
        </p:txBody>
      </p:sp>
    </p:spTree>
    <p:extLst>
      <p:ext uri="{BB962C8B-B14F-4D97-AF65-F5344CB8AC3E}">
        <p14:creationId xmlns:p14="http://schemas.microsoft.com/office/powerpoint/2010/main" val="2528247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808FBA-63F9-3843-B5E8-758EE9FDE9DD}" type="slidenum">
              <a:rPr lang="fr-FR" smtClean="0"/>
              <a:pPr/>
              <a:t>5</a:t>
            </a:fld>
            <a:endParaRPr lang="fr-FR"/>
          </a:p>
        </p:txBody>
      </p:sp>
    </p:spTree>
    <p:extLst>
      <p:ext uri="{BB962C8B-B14F-4D97-AF65-F5344CB8AC3E}">
        <p14:creationId xmlns:p14="http://schemas.microsoft.com/office/powerpoint/2010/main" val="54366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808FBA-63F9-3843-B5E8-758EE9FDE9DD}" type="slidenum">
              <a:rPr lang="fr-FR" smtClean="0"/>
              <a:pPr/>
              <a:t>6</a:t>
            </a:fld>
            <a:endParaRPr lang="fr-FR"/>
          </a:p>
        </p:txBody>
      </p:sp>
    </p:spTree>
    <p:extLst>
      <p:ext uri="{BB962C8B-B14F-4D97-AF65-F5344CB8AC3E}">
        <p14:creationId xmlns:p14="http://schemas.microsoft.com/office/powerpoint/2010/main" val="35908096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808FBA-63F9-3843-B5E8-758EE9FDE9DD}" type="slidenum">
              <a:rPr lang="fr-FR" smtClean="0"/>
              <a:pPr/>
              <a:t>10</a:t>
            </a:fld>
            <a:endParaRPr lang="fr-FR"/>
          </a:p>
        </p:txBody>
      </p:sp>
    </p:spTree>
    <p:extLst>
      <p:ext uri="{BB962C8B-B14F-4D97-AF65-F5344CB8AC3E}">
        <p14:creationId xmlns:p14="http://schemas.microsoft.com/office/powerpoint/2010/main" val="757971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808FBA-63F9-3843-B5E8-758EE9FDE9DD}" type="slidenum">
              <a:rPr lang="fr-FR" smtClean="0"/>
              <a:pPr/>
              <a:t>11</a:t>
            </a:fld>
            <a:endParaRPr lang="fr-FR"/>
          </a:p>
        </p:txBody>
      </p:sp>
    </p:spTree>
    <p:extLst>
      <p:ext uri="{BB962C8B-B14F-4D97-AF65-F5344CB8AC3E}">
        <p14:creationId xmlns:p14="http://schemas.microsoft.com/office/powerpoint/2010/main" val="17469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808FBA-63F9-3843-B5E8-758EE9FDE9DD}" type="slidenum">
              <a:rPr lang="fr-FR" smtClean="0"/>
              <a:pPr/>
              <a:t>12</a:t>
            </a:fld>
            <a:endParaRPr lang="fr-FR"/>
          </a:p>
        </p:txBody>
      </p:sp>
    </p:spTree>
    <p:extLst>
      <p:ext uri="{BB962C8B-B14F-4D97-AF65-F5344CB8AC3E}">
        <p14:creationId xmlns:p14="http://schemas.microsoft.com/office/powerpoint/2010/main" val="2027506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808FBA-63F9-3843-B5E8-758EE9FDE9DD}" type="slidenum">
              <a:rPr lang="fr-FR" smtClean="0"/>
              <a:pPr/>
              <a:t>13</a:t>
            </a:fld>
            <a:endParaRPr lang="fr-FR"/>
          </a:p>
        </p:txBody>
      </p:sp>
    </p:spTree>
    <p:extLst>
      <p:ext uri="{BB962C8B-B14F-4D97-AF65-F5344CB8AC3E}">
        <p14:creationId xmlns:p14="http://schemas.microsoft.com/office/powerpoint/2010/main" val="172482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808FBA-63F9-3843-B5E8-758EE9FDE9DD}" type="slidenum">
              <a:rPr lang="fr-FR" smtClean="0"/>
              <a:pPr/>
              <a:t>14</a:t>
            </a:fld>
            <a:endParaRPr lang="fr-FR"/>
          </a:p>
        </p:txBody>
      </p:sp>
    </p:spTree>
    <p:extLst>
      <p:ext uri="{BB962C8B-B14F-4D97-AF65-F5344CB8AC3E}">
        <p14:creationId xmlns:p14="http://schemas.microsoft.com/office/powerpoint/2010/main" val="296944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Cliquez et modifiez le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r>
              <a:rPr lang="fr-FR"/>
              <a:t>‹#›</a:t>
            </a:r>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rgbClr val="356830"/>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Cliquez et modifiez le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r>
              <a:rPr lang="fr-FR"/>
              <a:t>‹#›</a:t>
            </a:r>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Cliquez et modifiez le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r>
              <a:rPr lang="fr-FR"/>
              <a:t>‹#›</a:t>
            </a:r>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Cliquez et modifiez le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r>
              <a:rPr lang="fr-FR"/>
              <a:t>‹#›</a:t>
            </a:r>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Cliquez et modifiez le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r>
              <a:rPr lang="fr-FR"/>
              <a:t>‹#›</a:t>
            </a:r>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Cliquez et modifiez le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r>
              <a:rPr lang="fr-FR"/>
              <a:t>‹#›</a:t>
            </a:r>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r>
              <a:rPr lang="fr-FR"/>
              <a:t>‹#›</a:t>
            </a:r>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Cliquez et modifiez le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r>
              <a:rPr lang="fr-FR"/>
              <a:t>‹#›</a:t>
            </a:r>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Cliquez et modifiez le titre</a:t>
            </a:r>
            <a:endParaRPr lang="en-US" dirty="0"/>
          </a:p>
        </p:txBody>
      </p:sp>
      <p:sp>
        <p:nvSpPr>
          <p:cNvPr id="3" name="Content Placeholder 2"/>
          <p:cNvSpPr>
            <a:spLocks noGrp="1"/>
          </p:cNvSpPr>
          <p:nvPr>
            <p:ph idx="1"/>
          </p:nvPr>
        </p:nvSpPr>
        <p:spPr>
          <a:xfrm>
            <a:off x="4620031" y="2133600"/>
            <a:ext cx="8915400" cy="3777622"/>
          </a:xfrm>
        </p:spPr>
        <p:txBody>
          <a:bodyPr/>
          <a:lstStyle>
            <a:lvl1pPr marL="342900" indent="-342900">
              <a:buClr>
                <a:srgbClr val="356830"/>
              </a:buClr>
              <a:buFont typeface="Wingdings 3" pitchFamily="2" charset="2"/>
              <a:buChar char=""/>
              <a:defRPr/>
            </a:lvl1pPr>
            <a:lvl2pPr marL="742950" indent="-285750">
              <a:buClr>
                <a:srgbClr val="356830"/>
              </a:buClr>
              <a:buFont typeface="Wingdings 3" pitchFamily="2" charset="2"/>
              <a:buChar char=""/>
              <a:defRPr/>
            </a:lvl2pPr>
            <a:lvl3pPr marL="1143000" indent="-228600">
              <a:buClr>
                <a:srgbClr val="356830"/>
              </a:buClr>
              <a:buFont typeface="Wingdings 3" pitchFamily="2" charset="2"/>
              <a:buChar char=""/>
              <a:defRPr/>
            </a:lvl3pPr>
            <a:lvl4pPr marL="1600200" indent="-228600">
              <a:buClr>
                <a:srgbClr val="356830"/>
              </a:buClr>
              <a:buFont typeface="Wingdings 3" pitchFamily="2" charset="2"/>
              <a:buChar char=""/>
              <a:defRPr/>
            </a:lvl4pPr>
            <a:lvl5pPr marL="2057400" indent="-228600">
              <a:buClr>
                <a:srgbClr val="356830"/>
              </a:buClr>
              <a:buFont typeface="Wingdings 3" pitchFamily="2" charset="2"/>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10"/>
          </p:nvPr>
        </p:nvSpPr>
        <p:spPr/>
        <p:txBody>
          <a:bodyPr/>
          <a:lstStyle>
            <a:lvl1pPr>
              <a:defRPr/>
            </a:lvl1pPr>
          </a:lstStyle>
          <a:p>
            <a:r>
              <a:rPr lang="fr-FR"/>
              <a:t>‹#›</a:t>
            </a:r>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356830"/>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Cliquez et modifiez le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r>
              <a:rPr lang="fr-FR"/>
              <a:t>‹#›</a:t>
            </a:r>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356830"/>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r>
              <a:rPr lang="fr-FR"/>
              <a:t>‹#›</a:t>
            </a:r>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Cliquez et modifiez le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r>
              <a:rPr lang="fr-FR"/>
              <a:t>‹#›</a:t>
            </a:r>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Date Placeholder 2"/>
          <p:cNvSpPr>
            <a:spLocks noGrp="1"/>
          </p:cNvSpPr>
          <p:nvPr>
            <p:ph type="dt" sz="half" idx="10"/>
          </p:nvPr>
        </p:nvSpPr>
        <p:spPr/>
        <p:txBody>
          <a:bodyPr/>
          <a:lstStyle/>
          <a:p>
            <a:r>
              <a:rPr lang="fr-FR"/>
              <a:t>‹#›</a:t>
            </a:r>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fr-FR"/>
              <a:t>‹#›</a:t>
            </a:r>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Cliquez et modifiez le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r>
              <a:rPr lang="fr-FR"/>
              <a:t>‹#›</a:t>
            </a:r>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Cliquez et modifiez le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r>
              <a:rPr lang="fr-FR"/>
              <a:t>‹#›</a:t>
            </a:r>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Cliquez et modifiez le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r>
              <a:rPr lang="fr-FR"/>
              <a:t>‹#›</a:t>
            </a:r>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2708910"/>
            <a:ext cx="8915399" cy="2454231"/>
          </a:xfrm>
        </p:spPr>
        <p:txBody>
          <a:bodyPr>
            <a:noAutofit/>
          </a:bodyPr>
          <a:lstStyle/>
          <a:p>
            <a:r>
              <a:rPr lang="fr-FR" sz="3600" b="1" dirty="0"/>
              <a:t>Une vision : </a:t>
            </a:r>
            <a:br>
              <a:rPr lang="fr-FR" sz="3600" b="1" dirty="0"/>
            </a:br>
            <a:r>
              <a:rPr lang="fr-FR" sz="3600" b="1" dirty="0">
                <a:solidFill>
                  <a:srgbClr val="356830"/>
                </a:solidFill>
              </a:rPr>
              <a:t>Agir pour le bien-être physique </a:t>
            </a:r>
            <a:br>
              <a:rPr lang="fr-FR" sz="3600" b="1" dirty="0">
                <a:solidFill>
                  <a:srgbClr val="356830"/>
                </a:solidFill>
              </a:rPr>
            </a:br>
            <a:r>
              <a:rPr lang="fr-FR" sz="3600" b="1" dirty="0">
                <a:solidFill>
                  <a:srgbClr val="356830"/>
                </a:solidFill>
              </a:rPr>
              <a:t>et psychique des bébés, des enfants</a:t>
            </a:r>
            <a:br>
              <a:rPr lang="fr-FR" sz="3600" b="1" dirty="0">
                <a:solidFill>
                  <a:srgbClr val="356830"/>
                </a:solidFill>
              </a:rPr>
            </a:br>
            <a:r>
              <a:rPr lang="fr-FR" sz="3600" b="1" dirty="0">
                <a:solidFill>
                  <a:srgbClr val="356830"/>
                </a:solidFill>
              </a:rPr>
              <a:t>et des adolescents</a:t>
            </a:r>
          </a:p>
        </p:txBody>
      </p:sp>
      <p:sp>
        <p:nvSpPr>
          <p:cNvPr id="3" name="Sous-titre 2"/>
          <p:cNvSpPr>
            <a:spLocks noGrp="1"/>
          </p:cNvSpPr>
          <p:nvPr>
            <p:ph type="subTitle" idx="1"/>
          </p:nvPr>
        </p:nvSpPr>
        <p:spPr>
          <a:xfrm>
            <a:off x="2589213" y="5163141"/>
            <a:ext cx="8915399" cy="1126283"/>
          </a:xfrm>
        </p:spPr>
        <p:txBody>
          <a:bodyPr/>
          <a:lstStyle/>
          <a:p>
            <a:endParaRPr lang="fr-FR" b="1" dirty="0"/>
          </a:p>
          <a:p>
            <a:r>
              <a:rPr lang="fr-FR" b="1" dirty="0"/>
              <a:t>www.santephysiquepsychique.fr</a:t>
            </a:r>
          </a:p>
        </p:txBody>
      </p:sp>
      <p:pic>
        <p:nvPicPr>
          <p:cNvPr id="5" name="Picture 2">
            <a:extLst>
              <a:ext uri="{FF2B5EF4-FFF2-40B4-BE49-F238E27FC236}">
                <a16:creationId xmlns:a16="http://schemas.microsoft.com/office/drawing/2014/main" id="{7AD0AC81-6396-4DAA-9AB3-164E97A9DF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56073" y="214969"/>
            <a:ext cx="2748539" cy="2284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3069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1280890"/>
          </a:xfrm>
        </p:spPr>
        <p:txBody>
          <a:bodyPr>
            <a:normAutofit/>
          </a:bodyPr>
          <a:lstStyle/>
          <a:p>
            <a:r>
              <a:rPr lang="fr-FR" sz="3200" dirty="0"/>
              <a:t>Les valeurs de L’’A.SA.P</a:t>
            </a:r>
            <a:r>
              <a:rPr lang="fr-FR" sz="3200" dirty="0">
                <a:solidFill>
                  <a:srgbClr val="FF0000"/>
                </a:solidFill>
              </a:rPr>
              <a:t>.</a:t>
            </a:r>
          </a:p>
        </p:txBody>
      </p:sp>
      <p:sp>
        <p:nvSpPr>
          <p:cNvPr id="3" name="Espace réservé du contenu 2"/>
          <p:cNvSpPr>
            <a:spLocks noGrp="1"/>
          </p:cNvSpPr>
          <p:nvPr>
            <p:ph idx="1"/>
          </p:nvPr>
        </p:nvSpPr>
        <p:spPr>
          <a:xfrm>
            <a:off x="2589212" y="2431312"/>
            <a:ext cx="8915400" cy="3777622"/>
          </a:xfrm>
        </p:spPr>
        <p:txBody>
          <a:bodyPr>
            <a:normAutofit/>
          </a:bodyPr>
          <a:lstStyle/>
          <a:p>
            <a:pPr lvl="0"/>
            <a:r>
              <a:rPr lang="fr-FR" b="1" dirty="0"/>
              <a:t>L’A.SA.P</a:t>
            </a:r>
            <a:r>
              <a:rPr lang="fr-FR" b="1" dirty="0">
                <a:solidFill>
                  <a:srgbClr val="FF0000"/>
                </a:solidFill>
              </a:rPr>
              <a:t>.</a:t>
            </a:r>
            <a:r>
              <a:rPr lang="fr-FR" b="1" dirty="0"/>
              <a:t> ne se substitue pas aux médecins</a:t>
            </a:r>
            <a:r>
              <a:rPr lang="fr-FR" dirty="0"/>
              <a:t>, mais elle a  besoin de leurs savoirs et de leurs expertises pluridisciplinaires. </a:t>
            </a:r>
          </a:p>
          <a:p>
            <a:pPr lvl="0"/>
            <a:r>
              <a:rPr lang="fr-FR" b="1" dirty="0"/>
              <a:t>L’A.SA.P</a:t>
            </a:r>
            <a:r>
              <a:rPr lang="fr-FR" b="1" dirty="0">
                <a:solidFill>
                  <a:srgbClr val="FF0000"/>
                </a:solidFill>
              </a:rPr>
              <a:t>.</a:t>
            </a:r>
            <a:r>
              <a:rPr lang="fr-FR" b="1" dirty="0"/>
              <a:t> s’appuie sur une pensée positive de chaque citoyen </a:t>
            </a:r>
            <a:r>
              <a:rPr lang="fr-FR" dirty="0"/>
              <a:t>pour ne banaliser aucun </a:t>
            </a:r>
            <a:r>
              <a:rPr lang="fr-FR" dirty="0">
                <a:solidFill>
                  <a:schemeClr val="tx1"/>
                </a:solidFill>
              </a:rPr>
              <a:t>trouble</a:t>
            </a:r>
            <a:r>
              <a:rPr lang="fr-FR" dirty="0"/>
              <a:t>.</a:t>
            </a:r>
          </a:p>
          <a:p>
            <a:pPr lvl="0"/>
            <a:r>
              <a:rPr lang="fr-FR" b="1" dirty="0"/>
              <a:t>L’A.SA.P</a:t>
            </a:r>
            <a:r>
              <a:rPr lang="fr-FR" b="1" dirty="0">
                <a:solidFill>
                  <a:srgbClr val="FF0000"/>
                </a:solidFill>
              </a:rPr>
              <a:t>.</a:t>
            </a:r>
            <a:r>
              <a:rPr lang="fr-FR" b="1" dirty="0"/>
              <a:t> veille à ce que la santé du bien-être n’entraîne pas des consultations nombreuses et inutiles de</a:t>
            </a:r>
            <a:r>
              <a:rPr lang="fr-FR" b="1" strike="sngStrike" dirty="0">
                <a:solidFill>
                  <a:schemeClr val="tx1">
                    <a:lumMod val="50000"/>
                    <a:lumOff val="50000"/>
                  </a:schemeClr>
                </a:solidFill>
              </a:rPr>
              <a:t>s</a:t>
            </a:r>
            <a:r>
              <a:rPr lang="fr-FR" b="1" dirty="0"/>
              <a:t> médecins</a:t>
            </a:r>
            <a:r>
              <a:rPr lang="fr-FR" dirty="0"/>
              <a:t>.</a:t>
            </a:r>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3281904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2708910"/>
            <a:ext cx="8915399" cy="2454231"/>
          </a:xfrm>
        </p:spPr>
        <p:txBody>
          <a:bodyPr>
            <a:noAutofit/>
          </a:bodyPr>
          <a:lstStyle/>
          <a:p>
            <a:r>
              <a:rPr lang="fr-FR" sz="3600" b="1" dirty="0">
                <a:solidFill>
                  <a:srgbClr val="356830"/>
                </a:solidFill>
              </a:rPr>
              <a:t>Les missions sociales et les actions de l’A.SA.P</a:t>
            </a:r>
            <a:r>
              <a:rPr lang="fr-FR" sz="3600" b="1" dirty="0">
                <a:solidFill>
                  <a:srgbClr val="FF0000"/>
                </a:solidFill>
              </a:rPr>
              <a:t>.</a:t>
            </a:r>
          </a:p>
        </p:txBody>
      </p:sp>
      <p:pic>
        <p:nvPicPr>
          <p:cNvPr id="6" name="Image 5">
            <a:extLst>
              <a:ext uri="{FF2B5EF4-FFF2-40B4-BE49-F238E27FC236}">
                <a16:creationId xmlns:a16="http://schemas.microsoft.com/office/drawing/2014/main" id="{9A58B6DA-6651-5D47-8F2E-BB7891EF845B}"/>
              </a:ext>
            </a:extLst>
          </p:cNvPr>
          <p:cNvPicPr>
            <a:picLocks noChangeAspect="1"/>
          </p:cNvPicPr>
          <p:nvPr/>
        </p:nvPicPr>
        <p:blipFill>
          <a:blip r:embed="rId3"/>
          <a:stretch>
            <a:fillRect/>
          </a:stretch>
        </p:blipFill>
        <p:spPr>
          <a:xfrm>
            <a:off x="8830732" y="655527"/>
            <a:ext cx="2395899" cy="1749006"/>
          </a:xfrm>
          <a:prstGeom prst="rect">
            <a:avLst/>
          </a:prstGeom>
        </p:spPr>
      </p:pic>
      <p:pic>
        <p:nvPicPr>
          <p:cNvPr id="4" name="Picture 2">
            <a:extLst>
              <a:ext uri="{FF2B5EF4-FFF2-40B4-BE49-F238E27FC236}">
                <a16:creationId xmlns:a16="http://schemas.microsoft.com/office/drawing/2014/main" id="{C0F5996F-45FA-45BB-8CC4-5DD79F6F86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54411" y="552497"/>
            <a:ext cx="2748539" cy="2284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6407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missions sociales</a:t>
            </a:r>
            <a:r>
              <a:rPr lang="fr-FR" sz="3200" dirty="0">
                <a:solidFill>
                  <a:schemeClr val="tx1"/>
                </a:solidFill>
              </a:rPr>
              <a:t> de l’A.SA.P.</a:t>
            </a:r>
          </a:p>
        </p:txBody>
      </p:sp>
      <p:sp>
        <p:nvSpPr>
          <p:cNvPr id="3" name="Espace réservé du contenu 2"/>
          <p:cNvSpPr>
            <a:spLocks noGrp="1"/>
          </p:cNvSpPr>
          <p:nvPr>
            <p:ph idx="1"/>
          </p:nvPr>
        </p:nvSpPr>
        <p:spPr>
          <a:xfrm>
            <a:off x="2589212" y="1788375"/>
            <a:ext cx="8915400" cy="3777622"/>
          </a:xfrm>
        </p:spPr>
        <p:txBody>
          <a:bodyPr>
            <a:normAutofit/>
          </a:bodyPr>
          <a:lstStyle/>
          <a:p>
            <a:pPr marL="0" indent="0">
              <a:buNone/>
            </a:pPr>
            <a:r>
              <a:rPr lang="fr-FR" sz="1400" dirty="0"/>
              <a:t>L’association dispose de </a:t>
            </a:r>
            <a:r>
              <a:rPr lang="fr-FR" sz="1400" b="1" dirty="0"/>
              <a:t>trois leviers pour répondre à cet enjeu de santé publique d’éducation à la santé du bien-être : </a:t>
            </a:r>
            <a:endParaRPr lang="fr-FR" sz="1400" dirty="0"/>
          </a:p>
          <a:p>
            <a:pPr lvl="0"/>
            <a:r>
              <a:rPr lang="fr-FR" sz="1400" b="1" dirty="0">
                <a:solidFill>
                  <a:srgbClr val="356830"/>
                </a:solidFill>
              </a:rPr>
              <a:t>Mission 1:  INFORMER &amp; TRANSMETTRE</a:t>
            </a:r>
            <a:br>
              <a:rPr lang="fr-FR" sz="1400" b="1" dirty="0">
                <a:solidFill>
                  <a:schemeClr val="tx1"/>
                </a:solidFill>
              </a:rPr>
            </a:br>
            <a:r>
              <a:rPr lang="fr-FR" sz="1400" b="1" dirty="0">
                <a:solidFill>
                  <a:schemeClr val="tx1"/>
                </a:solidFill>
              </a:rPr>
              <a:t>Diffusion d’informations </a:t>
            </a:r>
            <a:r>
              <a:rPr lang="fr-FR" sz="1400" dirty="0">
                <a:solidFill>
                  <a:schemeClr val="tx1"/>
                </a:solidFill>
              </a:rPr>
              <a:t>sur les progrès scientifiques et l’état </a:t>
            </a:r>
            <a:r>
              <a:rPr lang="fr-FR" sz="1400" dirty="0"/>
              <a:t>de l’art dans le domaine.</a:t>
            </a:r>
          </a:p>
          <a:p>
            <a:pPr lvl="0"/>
            <a:r>
              <a:rPr lang="fr-FR" sz="1400" b="1" dirty="0">
                <a:solidFill>
                  <a:srgbClr val="356830"/>
                </a:solidFill>
              </a:rPr>
              <a:t>Mission 2 :  SENSIBILISER  </a:t>
            </a:r>
            <a:br>
              <a:rPr lang="fr-FR" sz="1400" b="1" dirty="0"/>
            </a:br>
            <a:r>
              <a:rPr lang="fr-FR" sz="1400" b="1" dirty="0"/>
              <a:t>Recensement</a:t>
            </a:r>
            <a:r>
              <a:rPr lang="fr-FR" sz="1400" b="1" dirty="0">
                <a:solidFill>
                  <a:schemeClr val="tx1"/>
                </a:solidFill>
              </a:rPr>
              <a:t> et/ou </a:t>
            </a:r>
            <a:r>
              <a:rPr lang="fr-FR" sz="1400" b="1" dirty="0"/>
              <a:t>mise en place de formations </a:t>
            </a:r>
            <a:r>
              <a:rPr lang="fr-FR" sz="1400" dirty="0"/>
              <a:t>pour les nouvelles générations de jeunes avides de savoir sur ces sujets, mais aussi, la formation du grand public.</a:t>
            </a:r>
          </a:p>
          <a:p>
            <a:pPr lvl="0"/>
            <a:r>
              <a:rPr lang="fr-FR" sz="1400" b="1" dirty="0">
                <a:solidFill>
                  <a:srgbClr val="356830"/>
                </a:solidFill>
              </a:rPr>
              <a:t>Mission 3 :  SOUTENIR LA RECHERCHE</a:t>
            </a:r>
            <a:br>
              <a:rPr lang="fr-FR" sz="1400" b="1" dirty="0">
                <a:solidFill>
                  <a:schemeClr val="accent5"/>
                </a:solidFill>
              </a:rPr>
            </a:br>
            <a:r>
              <a:rPr lang="fr-FR" sz="1400" b="1" dirty="0"/>
              <a:t>Soutien des recherches sur l’influence de l’environnement de proximité </a:t>
            </a:r>
            <a:r>
              <a:rPr lang="fr-FR" sz="1400" dirty="0"/>
              <a:t>dès la vie in utero sur la santé psychique, donc sur le cerveau, et tout au long du développement de l’enfant, de l’adolescent et du jeune adulte.</a:t>
            </a:r>
          </a:p>
          <a:p>
            <a:pPr marL="0" indent="0">
              <a:buNone/>
            </a:pPr>
            <a:endParaRPr lang="fr-FR" dirty="0"/>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12</a:t>
            </a:fld>
            <a:endParaRPr lang="en-US" dirty="0"/>
          </a:p>
        </p:txBody>
      </p:sp>
      <p:sp>
        <p:nvSpPr>
          <p:cNvPr id="4" name="ZoneTexte 3"/>
          <p:cNvSpPr txBox="1"/>
          <p:nvPr/>
        </p:nvSpPr>
        <p:spPr>
          <a:xfrm>
            <a:off x="2239168" y="4819921"/>
            <a:ext cx="9615488" cy="369332"/>
          </a:xfrm>
          <a:prstGeom prst="rect">
            <a:avLst/>
          </a:prstGeom>
          <a:noFill/>
        </p:spPr>
        <p:txBody>
          <a:bodyPr wrap="square" rtlCol="0">
            <a:spAutoFit/>
          </a:bodyPr>
          <a:lstStyle/>
          <a:p>
            <a:r>
              <a:rPr lang="fr-FR" b="1" dirty="0">
                <a:solidFill>
                  <a:srgbClr val="356830"/>
                </a:solidFill>
              </a:rPr>
              <a:t>+ </a:t>
            </a:r>
            <a:r>
              <a:rPr lang="fr-FR" sz="1400" b="1" dirty="0">
                <a:solidFill>
                  <a:srgbClr val="356830"/>
                </a:solidFill>
              </a:rPr>
              <a:t>Une mission transversale de PLAIDOYER</a:t>
            </a:r>
            <a:endParaRPr lang="fr-FR" sz="1400" dirty="0">
              <a:solidFill>
                <a:srgbClr val="0070C0"/>
              </a:solidFill>
            </a:endParaRPr>
          </a:p>
        </p:txBody>
      </p:sp>
    </p:spTree>
    <p:extLst>
      <p:ext uri="{BB962C8B-B14F-4D97-AF65-F5344CB8AC3E}">
        <p14:creationId xmlns:p14="http://schemas.microsoft.com/office/powerpoint/2010/main" val="1367932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mission de plaidoyer de l’A.SA.P</a:t>
            </a:r>
            <a:r>
              <a:rPr lang="fr-FR" sz="3200" dirty="0">
                <a:solidFill>
                  <a:srgbClr val="FF0000"/>
                </a:solidFill>
              </a:rPr>
              <a:t>.</a:t>
            </a:r>
          </a:p>
        </p:txBody>
      </p:sp>
      <p:sp>
        <p:nvSpPr>
          <p:cNvPr id="3" name="Espace réservé du contenu 2"/>
          <p:cNvSpPr>
            <a:spLocks noGrp="1"/>
          </p:cNvSpPr>
          <p:nvPr>
            <p:ph idx="1"/>
          </p:nvPr>
        </p:nvSpPr>
        <p:spPr>
          <a:xfrm>
            <a:off x="2589212" y="2431312"/>
            <a:ext cx="8915400" cy="3777622"/>
          </a:xfrm>
        </p:spPr>
        <p:txBody>
          <a:bodyPr>
            <a:normAutofit/>
          </a:bodyPr>
          <a:lstStyle/>
          <a:p>
            <a:pPr>
              <a:lnSpc>
                <a:spcPct val="120000"/>
              </a:lnSpc>
              <a:spcBef>
                <a:spcPts val="0"/>
              </a:spcBef>
            </a:pPr>
            <a:r>
              <a:rPr lang="fr-FR" sz="1900" b="1" dirty="0"/>
              <a:t>L’A.SA.P</a:t>
            </a:r>
            <a:r>
              <a:rPr lang="fr-FR" sz="1900" b="1" dirty="0">
                <a:solidFill>
                  <a:srgbClr val="FF0000"/>
                </a:solidFill>
              </a:rPr>
              <a:t>.</a:t>
            </a:r>
            <a:r>
              <a:rPr lang="fr-FR" sz="1900" b="1" dirty="0"/>
              <a:t> milite pour que le concept de handicap </a:t>
            </a:r>
            <a:r>
              <a:rPr lang="fr-FR" sz="1900" b="1" dirty="0">
                <a:solidFill>
                  <a:schemeClr val="tx1"/>
                </a:solidFill>
              </a:rPr>
              <a:t>psychique appliqué aux</a:t>
            </a:r>
            <a:r>
              <a:rPr lang="fr-FR" sz="1900" b="1" dirty="0"/>
              <a:t> </a:t>
            </a:r>
            <a:r>
              <a:rPr lang="fr-FR" sz="1900" b="1" strike="sngStrike" dirty="0">
                <a:solidFill>
                  <a:schemeClr val="tx1">
                    <a:lumMod val="50000"/>
                    <a:lumOff val="50000"/>
                  </a:schemeClr>
                </a:solidFill>
              </a:rPr>
              <a:t> </a:t>
            </a:r>
            <a:r>
              <a:rPr lang="fr-FR" sz="1900" b="1" dirty="0"/>
              <a:t>enfants soit réétudié. </a:t>
            </a:r>
            <a:r>
              <a:rPr lang="fr-FR" sz="1900" dirty="0"/>
              <a:t>Les enfants ont souvent besoin d’un suivi médical spécifique sans pour autant devenir </a:t>
            </a:r>
            <a:r>
              <a:rPr lang="fr-FR" sz="1900" dirty="0">
                <a:solidFill>
                  <a:schemeClr val="tx1"/>
                </a:solidFill>
              </a:rPr>
              <a:t>h</a:t>
            </a:r>
            <a:r>
              <a:rPr lang="fr-FR" sz="1900" dirty="0"/>
              <a:t>andicapés</a:t>
            </a:r>
            <a:r>
              <a:rPr lang="fr-FR" sz="1900" b="1" dirty="0"/>
              <a:t> </a:t>
            </a:r>
          </a:p>
          <a:p>
            <a:r>
              <a:rPr lang="fr-FR" b="1" dirty="0"/>
              <a:t>L’A.SA.P</a:t>
            </a:r>
            <a:r>
              <a:rPr lang="fr-FR" b="1" dirty="0">
                <a:solidFill>
                  <a:srgbClr val="FF0000"/>
                </a:solidFill>
              </a:rPr>
              <a:t>.</a:t>
            </a:r>
            <a:r>
              <a:rPr lang="fr-FR" b="1" dirty="0"/>
              <a:t> défend les professions de pédiatres et de pédopsychiatres</a:t>
            </a:r>
            <a:r>
              <a:rPr lang="fr-FR" dirty="0"/>
              <a:t>. </a:t>
            </a:r>
            <a:r>
              <a:rPr lang="fr-FR" b="1" dirty="0"/>
              <a:t>Leur vision médicale est globale</a:t>
            </a:r>
            <a:r>
              <a:rPr lang="fr-FR" b="1" dirty="0">
                <a:solidFill>
                  <a:srgbClr val="FF0000"/>
                </a:solidFill>
              </a:rPr>
              <a:t>,</a:t>
            </a:r>
            <a:r>
              <a:rPr lang="fr-FR" b="1" dirty="0"/>
              <a:t> physique et psychique. </a:t>
            </a:r>
            <a:r>
              <a:rPr lang="fr-FR" dirty="0"/>
              <a:t>Ces professionnels ont conscience de l’influence de certaines souffrances psychiques des enfants. Ils cherchent les causes </a:t>
            </a:r>
            <a:r>
              <a:rPr lang="fr-FR" dirty="0">
                <a:solidFill>
                  <a:schemeClr val="tx1"/>
                </a:solidFill>
              </a:rPr>
              <a:t>des</a:t>
            </a:r>
            <a:r>
              <a:rPr lang="fr-FR" dirty="0">
                <a:solidFill>
                  <a:schemeClr val="tx1">
                    <a:lumMod val="50000"/>
                    <a:lumOff val="50000"/>
                  </a:schemeClr>
                </a:solidFill>
              </a:rPr>
              <a:t> </a:t>
            </a:r>
            <a:r>
              <a:rPr lang="fr-FR" dirty="0"/>
              <a:t>difficultés que ces </a:t>
            </a:r>
            <a:r>
              <a:rPr lang="fr-FR" dirty="0">
                <a:solidFill>
                  <a:schemeClr val="tx1"/>
                </a:solidFill>
              </a:rPr>
              <a:t>enfants peuvent </a:t>
            </a:r>
            <a:r>
              <a:rPr lang="fr-FR" dirty="0"/>
              <a:t>rencontrer et qui vont compliquer l’accès à une bonne qualité de vie.</a:t>
            </a:r>
          </a:p>
          <a:p>
            <a:r>
              <a:rPr lang="fr-FR" b="1" dirty="0"/>
              <a:t>L’A.SA.P</a:t>
            </a:r>
            <a:r>
              <a:rPr lang="fr-FR" b="1" dirty="0">
                <a:solidFill>
                  <a:srgbClr val="FF0000"/>
                </a:solidFill>
              </a:rPr>
              <a:t>. </a:t>
            </a:r>
            <a:r>
              <a:rPr lang="fr-FR" b="1" dirty="0"/>
              <a:t>milite pour que les pratiques pluridisciplinaires de la </a:t>
            </a:r>
            <a:r>
              <a:rPr lang="fr-FR" b="1" dirty="0">
                <a:solidFill>
                  <a:schemeClr val="tx1"/>
                </a:solidFill>
              </a:rPr>
              <a:t>p</a:t>
            </a:r>
            <a:r>
              <a:rPr lang="fr-FR" b="1" dirty="0"/>
              <a:t>édopsychiatrie puissent être prolongées jusqu’à </a:t>
            </a:r>
            <a:r>
              <a:rPr lang="fr-FR" b="1" dirty="0">
                <a:solidFill>
                  <a:schemeClr val="tx1"/>
                </a:solidFill>
              </a:rPr>
              <a:t>20/25 ans.</a:t>
            </a:r>
            <a:endParaRPr lang="fr-FR" dirty="0">
              <a:solidFill>
                <a:schemeClr val="tx1"/>
              </a:solidFill>
            </a:endParaRPr>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820368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2708910"/>
            <a:ext cx="8915399" cy="2454231"/>
          </a:xfrm>
        </p:spPr>
        <p:txBody>
          <a:bodyPr>
            <a:noAutofit/>
          </a:bodyPr>
          <a:lstStyle/>
          <a:p>
            <a:r>
              <a:rPr lang="fr-FR" sz="3600" b="1" dirty="0">
                <a:solidFill>
                  <a:srgbClr val="356830"/>
                </a:solidFill>
              </a:rPr>
              <a:t>Contact : Chantal Roussy </a:t>
            </a:r>
            <a:r>
              <a:rPr lang="fr-FR" sz="3600" b="1" dirty="0" err="1">
                <a:solidFill>
                  <a:srgbClr val="356830"/>
                </a:solidFill>
              </a:rPr>
              <a:t>A.SA.P.asso.nationale@gmail.com</a:t>
            </a:r>
            <a:endParaRPr lang="fr-FR" sz="3600" b="1" dirty="0">
              <a:solidFill>
                <a:srgbClr val="356830"/>
              </a:solidFill>
            </a:endParaRPr>
          </a:p>
        </p:txBody>
      </p:sp>
      <p:pic>
        <p:nvPicPr>
          <p:cNvPr id="6" name="Image 5">
            <a:extLst>
              <a:ext uri="{FF2B5EF4-FFF2-40B4-BE49-F238E27FC236}">
                <a16:creationId xmlns:a16="http://schemas.microsoft.com/office/drawing/2014/main" id="{D15C09CF-2CD3-7E42-AECB-139E7FB7FAC7}"/>
              </a:ext>
            </a:extLst>
          </p:cNvPr>
          <p:cNvPicPr>
            <a:picLocks noChangeAspect="1"/>
          </p:cNvPicPr>
          <p:nvPr/>
        </p:nvPicPr>
        <p:blipFill>
          <a:blip r:embed="rId3"/>
          <a:stretch>
            <a:fillRect/>
          </a:stretch>
        </p:blipFill>
        <p:spPr>
          <a:xfrm>
            <a:off x="8830732" y="604728"/>
            <a:ext cx="2395899" cy="1749006"/>
          </a:xfrm>
          <a:prstGeom prst="rect">
            <a:avLst/>
          </a:prstGeom>
        </p:spPr>
      </p:pic>
      <p:pic>
        <p:nvPicPr>
          <p:cNvPr id="4" name="Picture 2">
            <a:extLst>
              <a:ext uri="{FF2B5EF4-FFF2-40B4-BE49-F238E27FC236}">
                <a16:creationId xmlns:a16="http://schemas.microsoft.com/office/drawing/2014/main" id="{11B4A525-93E6-4C03-A41E-587B7CEA94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54411" y="424187"/>
            <a:ext cx="2748539" cy="2284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4607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2708910"/>
            <a:ext cx="8915399" cy="2454231"/>
          </a:xfrm>
        </p:spPr>
        <p:txBody>
          <a:bodyPr>
            <a:noAutofit/>
          </a:bodyPr>
          <a:lstStyle/>
          <a:p>
            <a:br>
              <a:rPr lang="fr-FR" sz="3600" b="1" dirty="0"/>
            </a:br>
            <a:r>
              <a:rPr lang="fr-FR" sz="3600" b="1" dirty="0">
                <a:solidFill>
                  <a:srgbClr val="356830"/>
                </a:solidFill>
              </a:rPr>
              <a:t>Pourquoi l’épigénétique au service du bien-être ?</a:t>
            </a:r>
          </a:p>
        </p:txBody>
      </p:sp>
      <p:pic>
        <p:nvPicPr>
          <p:cNvPr id="4" name="Picture 2">
            <a:extLst>
              <a:ext uri="{FF2B5EF4-FFF2-40B4-BE49-F238E27FC236}">
                <a16:creationId xmlns:a16="http://schemas.microsoft.com/office/drawing/2014/main" id="{C79B7EC2-77D8-402B-BB49-907BE25892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56073" y="214969"/>
            <a:ext cx="2748539" cy="2284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586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Quels enjeux de santé publique ?</a:t>
            </a:r>
          </a:p>
        </p:txBody>
      </p:sp>
      <p:sp>
        <p:nvSpPr>
          <p:cNvPr id="3" name="Espace réservé du contenu 2"/>
          <p:cNvSpPr>
            <a:spLocks noGrp="1"/>
          </p:cNvSpPr>
          <p:nvPr>
            <p:ph idx="1"/>
          </p:nvPr>
        </p:nvSpPr>
        <p:spPr>
          <a:xfrm>
            <a:off x="2589212" y="2032000"/>
            <a:ext cx="8915400" cy="4711700"/>
          </a:xfrm>
        </p:spPr>
        <p:txBody>
          <a:bodyPr>
            <a:normAutofit lnSpcReduction="10000"/>
          </a:bodyPr>
          <a:lstStyle/>
          <a:p>
            <a:r>
              <a:rPr lang="fr-FR" b="1" dirty="0">
                <a:solidFill>
                  <a:srgbClr val="356830"/>
                </a:solidFill>
              </a:rPr>
              <a:t>Le bien-être est la nouvelle appellation de l’OMS pour définir la prévention primaire. </a:t>
            </a:r>
            <a:r>
              <a:rPr lang="fr-FR" dirty="0"/>
              <a:t> Faire de la prévention primaire, c’est anticiper pour éviter que les pathologies n’apparaissent.</a:t>
            </a:r>
            <a:endParaRPr lang="fr-FR" b="1" dirty="0">
              <a:solidFill>
                <a:srgbClr val="356830"/>
              </a:solidFill>
            </a:endParaRPr>
          </a:p>
          <a:p>
            <a:pPr lvl="0"/>
            <a:r>
              <a:rPr lang="fr-FR" b="1" dirty="0"/>
              <a:t>Le bien-être, c’est un équilibre, notre équilibre</a:t>
            </a:r>
            <a:r>
              <a:rPr lang="fr-FR" dirty="0"/>
              <a:t>. Cet équilibre entre le bien-être physique, le bien-être mental, le bien-être social et le bien-être environnemental, ne s’acquiert pas facilement. De </a:t>
            </a:r>
            <a:r>
              <a:rPr lang="fr-FR" dirty="0">
                <a:solidFill>
                  <a:schemeClr val="tx1"/>
                </a:solidFill>
              </a:rPr>
              <a:t>nombreux facteurs </a:t>
            </a:r>
            <a:r>
              <a:rPr lang="fr-FR" strike="sngStrike" dirty="0">
                <a:solidFill>
                  <a:schemeClr val="tx1">
                    <a:lumMod val="50000"/>
                    <a:lumOff val="50000"/>
                  </a:schemeClr>
                </a:solidFill>
              </a:rPr>
              <a:t> </a:t>
            </a:r>
            <a:r>
              <a:rPr lang="fr-FR" dirty="0"/>
              <a:t>interagissent, </a:t>
            </a:r>
            <a:r>
              <a:rPr lang="fr-FR" b="1" dirty="0"/>
              <a:t>mais il n’existe aucune synthèse pour un“ Mode  d’Emploi“</a:t>
            </a:r>
            <a:r>
              <a:rPr lang="fr-FR" dirty="0"/>
              <a:t> </a:t>
            </a:r>
            <a:r>
              <a:rPr lang="fr-FR" b="1" dirty="0"/>
              <a:t>exhausti</a:t>
            </a:r>
            <a:r>
              <a:rPr lang="fr-FR" b="1" dirty="0">
                <a:solidFill>
                  <a:schemeClr val="tx1"/>
                </a:solidFill>
              </a:rPr>
              <a:t>f</a:t>
            </a:r>
            <a:r>
              <a:rPr lang="fr-FR" dirty="0">
                <a:solidFill>
                  <a:schemeClr val="tx1"/>
                </a:solidFill>
              </a:rPr>
              <a:t>.  </a:t>
            </a:r>
          </a:p>
          <a:p>
            <a:pPr lvl="0"/>
            <a:r>
              <a:rPr lang="fr-FR" b="1" dirty="0"/>
              <a:t>Nous savons aujourd’hui </a:t>
            </a:r>
            <a:r>
              <a:rPr lang="fr-FR" b="1" dirty="0">
                <a:solidFill>
                  <a:schemeClr val="tx1"/>
                </a:solidFill>
              </a:rPr>
              <a:t>l’influence majeure </a:t>
            </a:r>
            <a:r>
              <a:rPr lang="fr-FR" b="1" dirty="0"/>
              <a:t>de l’environnement sur nos </a:t>
            </a:r>
            <a:r>
              <a:rPr lang="fr-FR" b="1" dirty="0">
                <a:solidFill>
                  <a:schemeClr val="tx1"/>
                </a:solidFill>
              </a:rPr>
              <a:t>gènes</a:t>
            </a:r>
            <a:r>
              <a:rPr lang="fr-FR" b="1" dirty="0"/>
              <a:t>, une « (r)évolution » est en marche dans la santé. </a:t>
            </a:r>
            <a:r>
              <a:rPr lang="fr-FR" dirty="0"/>
              <a:t>Elle touche la santé en général, mais plus encore la santé psychique, </a:t>
            </a:r>
            <a:r>
              <a:rPr lang="fr-FR" dirty="0">
                <a:solidFill>
                  <a:schemeClr val="tx1"/>
                </a:solidFill>
              </a:rPr>
              <a:t>dont la part </a:t>
            </a:r>
            <a:r>
              <a:rPr lang="fr-FR" dirty="0"/>
              <a:t>dans un système de santé globale, a été sous-estimée.</a:t>
            </a:r>
          </a:p>
          <a:p>
            <a:pPr lvl="0"/>
            <a:r>
              <a:rPr lang="fr-FR" b="1" dirty="0">
                <a:solidFill>
                  <a:srgbClr val="356830"/>
                </a:solidFill>
              </a:rPr>
              <a:t>Le concept de fatalité génétique est aujourd’hui démodé</a:t>
            </a:r>
            <a:r>
              <a:rPr lang="fr-FR" dirty="0">
                <a:solidFill>
                  <a:srgbClr val="356830"/>
                </a:solidFill>
              </a:rPr>
              <a:t>, l’A.SA.P</a:t>
            </a:r>
            <a:r>
              <a:rPr lang="fr-FR" dirty="0">
                <a:solidFill>
                  <a:srgbClr val="FF0000"/>
                </a:solidFill>
              </a:rPr>
              <a:t>. </a:t>
            </a:r>
            <a:r>
              <a:rPr lang="fr-FR" dirty="0">
                <a:solidFill>
                  <a:srgbClr val="356830"/>
                </a:solidFill>
              </a:rPr>
              <a:t>ambitionne de transmettre les découvertes en épigénétique au plus grand nombre pour agir efficacement sur le bien-être physique et psychique des enfants et adolescents.</a:t>
            </a:r>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435429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B7594F-8141-1D4F-9469-75E4DC7FA716}"/>
              </a:ext>
            </a:extLst>
          </p:cNvPr>
          <p:cNvSpPr>
            <a:spLocks noGrp="1"/>
          </p:cNvSpPr>
          <p:nvPr>
            <p:ph type="title"/>
          </p:nvPr>
        </p:nvSpPr>
        <p:spPr/>
        <p:txBody>
          <a:bodyPr>
            <a:normAutofit/>
          </a:bodyPr>
          <a:lstStyle/>
          <a:p>
            <a:r>
              <a:rPr lang="fr-FR" sz="3200" dirty="0"/>
              <a:t>Pourquoi s’intéresser à l’épigénétique ?</a:t>
            </a:r>
          </a:p>
        </p:txBody>
      </p:sp>
      <p:sp>
        <p:nvSpPr>
          <p:cNvPr id="3" name="Espace réservé du contenu 2">
            <a:extLst>
              <a:ext uri="{FF2B5EF4-FFF2-40B4-BE49-F238E27FC236}">
                <a16:creationId xmlns:a16="http://schemas.microsoft.com/office/drawing/2014/main" id="{83D8AD21-2E56-4B47-AA04-0CE553EB6794}"/>
              </a:ext>
            </a:extLst>
          </p:cNvPr>
          <p:cNvSpPr>
            <a:spLocks noGrp="1"/>
          </p:cNvSpPr>
          <p:nvPr>
            <p:ph idx="1"/>
          </p:nvPr>
        </p:nvSpPr>
        <p:spPr>
          <a:xfrm>
            <a:off x="2414041" y="2131592"/>
            <a:ext cx="8915400" cy="4004215"/>
          </a:xfrm>
        </p:spPr>
        <p:txBody>
          <a:bodyPr>
            <a:noAutofit/>
          </a:bodyPr>
          <a:lstStyle/>
          <a:p>
            <a:r>
              <a:rPr lang="fr-FR" b="1" dirty="0">
                <a:solidFill>
                  <a:srgbClr val="356830"/>
                </a:solidFill>
              </a:rPr>
              <a:t>Selon Joël de Rosnay, ce que nous transmettons c’est de l’ADN à 15% et le reste étant l’épigénétique.</a:t>
            </a:r>
          </a:p>
          <a:p>
            <a:r>
              <a:rPr lang="fr-FR" dirty="0"/>
              <a:t>Les déterminants</a:t>
            </a:r>
            <a:r>
              <a:rPr lang="fr-FR" dirty="0">
                <a:solidFill>
                  <a:schemeClr val="tx1">
                    <a:lumMod val="50000"/>
                    <a:lumOff val="50000"/>
                  </a:schemeClr>
                </a:solidFill>
              </a:rPr>
              <a:t> </a:t>
            </a:r>
            <a:r>
              <a:rPr lang="fr-FR" dirty="0">
                <a:solidFill>
                  <a:schemeClr val="tx1"/>
                </a:solidFill>
              </a:rPr>
              <a:t>de</a:t>
            </a:r>
            <a:r>
              <a:rPr lang="fr-FR" dirty="0">
                <a:solidFill>
                  <a:schemeClr val="tx1">
                    <a:lumMod val="50000"/>
                    <a:lumOff val="50000"/>
                  </a:schemeClr>
                </a:solidFill>
              </a:rPr>
              <a:t> </a:t>
            </a:r>
            <a:r>
              <a:rPr lang="fr-FR" dirty="0"/>
              <a:t>l’influence de l’environnement sur nos gènes, étant mobiles et dépendants de facteurs « intra » et « extra », sont, </a:t>
            </a:r>
            <a:r>
              <a:rPr lang="fr-FR" dirty="0">
                <a:solidFill>
                  <a:schemeClr val="tx1"/>
                </a:solidFill>
              </a:rPr>
              <a:t>au moins </a:t>
            </a:r>
            <a:r>
              <a:rPr lang="fr-FR" dirty="0"/>
              <a:t>dans un avenir proche, impossibles à </a:t>
            </a:r>
            <a:r>
              <a:rPr lang="fr-FR" strike="sngStrike" dirty="0"/>
              <a:t> </a:t>
            </a:r>
            <a:r>
              <a:rPr lang="fr-FR" dirty="0"/>
              <a:t> </a:t>
            </a:r>
            <a:r>
              <a:rPr lang="fr-FR" dirty="0">
                <a:solidFill>
                  <a:schemeClr val="tx1"/>
                </a:solidFill>
              </a:rPr>
              <a:t>identifier de façon exhaustive</a:t>
            </a:r>
            <a:r>
              <a:rPr lang="fr-FR" dirty="0"/>
              <a:t>. L’A.SA.P</a:t>
            </a:r>
            <a:r>
              <a:rPr lang="fr-FR" dirty="0">
                <a:solidFill>
                  <a:srgbClr val="FF0000"/>
                </a:solidFill>
              </a:rPr>
              <a:t>.</a:t>
            </a:r>
            <a:r>
              <a:rPr lang="fr-FR" dirty="0"/>
              <a:t> se propose de </a:t>
            </a:r>
            <a:r>
              <a:rPr lang="fr-FR" b="1" dirty="0"/>
              <a:t>transmettre le minimum de savoir utile à ceux qui s’intéressent à l’épigénétique</a:t>
            </a:r>
            <a:r>
              <a:rPr lang="fr-FR" dirty="0"/>
              <a:t>,  à ceux qui auront compris l’influence positive  </a:t>
            </a:r>
            <a:r>
              <a:rPr lang="fr-FR" dirty="0">
                <a:solidFill>
                  <a:schemeClr val="tx1"/>
                </a:solidFill>
              </a:rPr>
              <a:t>que cette connaissance</a:t>
            </a:r>
            <a:r>
              <a:rPr lang="fr-FR" dirty="0">
                <a:solidFill>
                  <a:srgbClr val="FF0000"/>
                </a:solidFill>
              </a:rPr>
              <a:t> </a:t>
            </a:r>
            <a:r>
              <a:rPr lang="fr-FR" dirty="0"/>
              <a:t>peut avoir sur leur Bien-être et donc sur celui de leurs proches. </a:t>
            </a:r>
          </a:p>
          <a:p>
            <a:r>
              <a:rPr lang="fr-FR" b="1" dirty="0">
                <a:solidFill>
                  <a:srgbClr val="356830"/>
                </a:solidFill>
              </a:rPr>
              <a:t>L’épigénétique, c’est la modulation de l’expression des gènes par l’environnement au sens large </a:t>
            </a:r>
            <a:r>
              <a:rPr lang="fr-FR" dirty="0">
                <a:solidFill>
                  <a:srgbClr val="356830"/>
                </a:solidFill>
              </a:rPr>
              <a:t>(contexte émotionnel, état hormonal, état nutritionnel, infections bactériennes, virales, etc.) qui peut influer sur toutes nos  potentialités affectives, cognitives, motivationnelles.</a:t>
            </a:r>
            <a:r>
              <a:rPr lang="fr-FR" strike="sngStrike" dirty="0">
                <a:solidFill>
                  <a:schemeClr val="tx1">
                    <a:lumMod val="50000"/>
                    <a:lumOff val="50000"/>
                  </a:schemeClr>
                </a:solidFill>
              </a:rPr>
              <a:t>  </a:t>
            </a:r>
          </a:p>
        </p:txBody>
      </p:sp>
      <p:sp>
        <p:nvSpPr>
          <p:cNvPr id="5" name="Espace réservé du numéro de diapositive 4">
            <a:extLst>
              <a:ext uri="{FF2B5EF4-FFF2-40B4-BE49-F238E27FC236}">
                <a16:creationId xmlns:a16="http://schemas.microsoft.com/office/drawing/2014/main" id="{2323BAF1-4D4E-BF42-B718-EAFEE781E82A}"/>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034999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1719040"/>
          </a:xfrm>
        </p:spPr>
        <p:txBody>
          <a:bodyPr>
            <a:normAutofit fontScale="90000"/>
          </a:bodyPr>
          <a:lstStyle/>
          <a:p>
            <a:r>
              <a:rPr lang="fr-FR" dirty="0"/>
              <a:t>Comment l’environnement exerce un contrôle sur notre patrimoine génétique ? </a:t>
            </a:r>
            <a:br>
              <a:rPr lang="fr-FR" dirty="0"/>
            </a:br>
            <a:endParaRPr lang="fr-FR" dirty="0">
              <a:solidFill>
                <a:srgbClr val="FF0000"/>
              </a:solidFill>
            </a:endParaRPr>
          </a:p>
        </p:txBody>
      </p:sp>
      <p:sp>
        <p:nvSpPr>
          <p:cNvPr id="3" name="Espace réservé du contenu 2"/>
          <p:cNvSpPr>
            <a:spLocks noGrp="1"/>
          </p:cNvSpPr>
          <p:nvPr>
            <p:ph idx="1"/>
          </p:nvPr>
        </p:nvSpPr>
        <p:spPr>
          <a:xfrm>
            <a:off x="2741612" y="1851660"/>
            <a:ext cx="8915400" cy="4617720"/>
          </a:xfrm>
        </p:spPr>
        <p:txBody>
          <a:bodyPr>
            <a:noAutofit/>
          </a:bodyPr>
          <a:lstStyle/>
          <a:p>
            <a:pPr lvl="0"/>
            <a:r>
              <a:rPr lang="fr-FR" b="1" dirty="0">
                <a:solidFill>
                  <a:srgbClr val="356830"/>
                </a:solidFill>
              </a:rPr>
              <a:t>Cette « (r)évolution » scientifique permet </a:t>
            </a:r>
            <a:r>
              <a:rPr lang="fr-FR" b="1" dirty="0">
                <a:solidFill>
                  <a:schemeClr val="tx1"/>
                </a:solidFill>
              </a:rPr>
              <a:t>d’évaluer </a:t>
            </a:r>
            <a:r>
              <a:rPr lang="fr-FR" b="1" dirty="0">
                <a:solidFill>
                  <a:srgbClr val="356830"/>
                </a:solidFill>
              </a:rPr>
              <a:t>l’influence des environnements sur l'évolution des maladies biologiques et psychiques, et aussi la modulation de l’expression des gènes par le comportement. </a:t>
            </a:r>
            <a:r>
              <a:rPr lang="fr-FR" dirty="0"/>
              <a:t>Le comportement peut agir sur le fait que tel g</a:t>
            </a:r>
            <a:r>
              <a:rPr lang="fr-FR" dirty="0">
                <a:solidFill>
                  <a:schemeClr val="tx1"/>
                </a:solidFill>
              </a:rPr>
              <a:t>è</a:t>
            </a:r>
            <a:r>
              <a:rPr lang="fr-FR" dirty="0"/>
              <a:t>ne va être plus exprimé et tel autre plus inhibé, tel autre ralenti.</a:t>
            </a:r>
          </a:p>
          <a:p>
            <a:pPr lvl="0"/>
            <a:r>
              <a:rPr lang="fr-FR" dirty="0"/>
              <a:t>Il revient à chaque citoyen d’intégrer </a:t>
            </a:r>
            <a:r>
              <a:rPr lang="fr-FR" b="1" dirty="0"/>
              <a:t>cette nouvelle donne environnementale</a:t>
            </a:r>
            <a:r>
              <a:rPr lang="fr-FR" dirty="0"/>
              <a:t> </a:t>
            </a:r>
            <a:r>
              <a:rPr lang="fr-FR" b="1" dirty="0"/>
              <a:t>de la</a:t>
            </a:r>
            <a:r>
              <a:rPr lang="fr-FR" dirty="0"/>
              <a:t> </a:t>
            </a:r>
            <a:r>
              <a:rPr lang="fr-FR" b="1" dirty="0"/>
              <a:t>santé</a:t>
            </a:r>
            <a:r>
              <a:rPr lang="fr-FR" dirty="0"/>
              <a:t> et sa transmission aux générations futures</a:t>
            </a:r>
            <a:r>
              <a:rPr lang="fr-FR" b="1" dirty="0"/>
              <a:t> : </a:t>
            </a:r>
          </a:p>
          <a:p>
            <a:pPr marL="0" lvl="0" indent="0">
              <a:buNone/>
            </a:pPr>
            <a:r>
              <a:rPr lang="fr-FR" b="1" dirty="0"/>
              <a:t>	- </a:t>
            </a:r>
            <a:r>
              <a:rPr lang="fr-FR" sz="1800" b="1" dirty="0"/>
              <a:t>Individuellement</a:t>
            </a:r>
            <a:r>
              <a:rPr lang="fr-FR" sz="1800" dirty="0"/>
              <a:t>, chacun doit veiller à la qualité de </a:t>
            </a:r>
            <a:r>
              <a:rPr lang="fr-FR" sz="1800" dirty="0">
                <a:solidFill>
                  <a:schemeClr val="tx1"/>
                </a:solidFill>
              </a:rPr>
              <a:t>l’</a:t>
            </a:r>
            <a:r>
              <a:rPr lang="fr-FR" sz="1800" dirty="0"/>
              <a:t>environnement 		de proximité;</a:t>
            </a:r>
          </a:p>
          <a:p>
            <a:pPr marL="0" lvl="0" indent="0">
              <a:buNone/>
            </a:pPr>
            <a:r>
              <a:rPr lang="fr-FR" b="1" dirty="0"/>
              <a:t>	- </a:t>
            </a:r>
            <a:r>
              <a:rPr lang="fr-FR" sz="1800" b="1" dirty="0"/>
              <a:t>Collectivement,</a:t>
            </a:r>
            <a:r>
              <a:rPr lang="fr-FR" sz="1800" dirty="0"/>
              <a:t> c’est à nos politiques de mettre en place les 	environnements utiles pour la qualité de vie de tous.</a:t>
            </a:r>
          </a:p>
          <a:p>
            <a:r>
              <a:rPr lang="fr-FR" b="1" dirty="0">
                <a:solidFill>
                  <a:srgbClr val="356830"/>
                </a:solidFill>
              </a:rPr>
              <a:t>De fait, l’éducation à la santé du bien-être et à l’épigénétique devient une urgence.</a:t>
            </a:r>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407892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2582298"/>
            <a:ext cx="8915399" cy="2454231"/>
          </a:xfrm>
        </p:spPr>
        <p:txBody>
          <a:bodyPr>
            <a:noAutofit/>
          </a:bodyPr>
          <a:lstStyle/>
          <a:p>
            <a:br>
              <a:rPr lang="fr-FR" sz="3600" b="1" dirty="0"/>
            </a:br>
            <a:r>
              <a:rPr lang="fr-FR" sz="3600" b="1" dirty="0">
                <a:solidFill>
                  <a:srgbClr val="356830"/>
                </a:solidFill>
              </a:rPr>
              <a:t>Que propose l’A.SA.P ?</a:t>
            </a:r>
          </a:p>
        </p:txBody>
      </p:sp>
      <p:pic>
        <p:nvPicPr>
          <p:cNvPr id="6" name="Image 5">
            <a:extLst>
              <a:ext uri="{FF2B5EF4-FFF2-40B4-BE49-F238E27FC236}">
                <a16:creationId xmlns:a16="http://schemas.microsoft.com/office/drawing/2014/main" id="{63AE6D9E-2D2F-8045-B7E6-646293215A58}"/>
              </a:ext>
            </a:extLst>
          </p:cNvPr>
          <p:cNvPicPr>
            <a:picLocks noChangeAspect="1"/>
          </p:cNvPicPr>
          <p:nvPr/>
        </p:nvPicPr>
        <p:blipFill>
          <a:blip r:embed="rId3"/>
          <a:stretch>
            <a:fillRect/>
          </a:stretch>
        </p:blipFill>
        <p:spPr>
          <a:xfrm>
            <a:off x="8830732" y="655527"/>
            <a:ext cx="2395899" cy="1749006"/>
          </a:xfrm>
          <a:prstGeom prst="rect">
            <a:avLst/>
          </a:prstGeom>
        </p:spPr>
      </p:pic>
      <p:pic>
        <p:nvPicPr>
          <p:cNvPr id="4" name="Picture 2">
            <a:extLst>
              <a:ext uri="{FF2B5EF4-FFF2-40B4-BE49-F238E27FC236}">
                <a16:creationId xmlns:a16="http://schemas.microsoft.com/office/drawing/2014/main" id="{AAEDBE27-2B26-4641-83E5-54CC18CC308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54411" y="655527"/>
            <a:ext cx="2748539" cy="2284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7272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L’origine de l’A.SA.P</a:t>
            </a:r>
            <a:r>
              <a:rPr lang="fr-FR" sz="3200" dirty="0">
                <a:solidFill>
                  <a:srgbClr val="FF0000"/>
                </a:solidFill>
              </a:rPr>
              <a:t>.</a:t>
            </a:r>
            <a:r>
              <a:rPr lang="fr-FR" sz="3200" dirty="0"/>
              <a:t> </a:t>
            </a:r>
          </a:p>
        </p:txBody>
      </p:sp>
      <p:sp>
        <p:nvSpPr>
          <p:cNvPr id="3" name="Espace réservé du contenu 2"/>
          <p:cNvSpPr>
            <a:spLocks noGrp="1"/>
          </p:cNvSpPr>
          <p:nvPr>
            <p:ph idx="1"/>
          </p:nvPr>
        </p:nvSpPr>
        <p:spPr>
          <a:xfrm>
            <a:off x="2589212" y="2133600"/>
            <a:ext cx="8915400" cy="3995738"/>
          </a:xfrm>
        </p:spPr>
        <p:txBody>
          <a:bodyPr>
            <a:normAutofit/>
          </a:bodyPr>
          <a:lstStyle/>
          <a:p>
            <a:pPr lvl="0"/>
            <a:r>
              <a:rPr lang="fr-FR" b="1" dirty="0">
                <a:solidFill>
                  <a:srgbClr val="356830"/>
                </a:solidFill>
              </a:rPr>
              <a:t>L’A.SA.P est une association loi de 1901.</a:t>
            </a:r>
          </a:p>
          <a:p>
            <a:r>
              <a:rPr lang="fr-FR" dirty="0"/>
              <a:t>La création de l’A.SA.P a été réalisée grâce </a:t>
            </a:r>
            <a:r>
              <a:rPr lang="fr-FR" dirty="0">
                <a:solidFill>
                  <a:schemeClr val="tx1"/>
                </a:solidFill>
              </a:rPr>
              <a:t>à</a:t>
            </a:r>
            <a:r>
              <a:rPr lang="fr-FR" dirty="0"/>
              <a:t> une équipe d’experts profanes reconnus et formés aux connaissances expérimentales, tous issus du grand public, des familles, des proches, des parents. Ce sont leurs responsabilités diverses et complémentaires et les nouvelles connaissances de l’épigénétique qui les ont motivé</a:t>
            </a:r>
            <a:r>
              <a:rPr lang="fr-FR" dirty="0">
                <a:solidFill>
                  <a:srgbClr val="FF0000"/>
                </a:solidFill>
              </a:rPr>
              <a:t>s</a:t>
            </a:r>
            <a:r>
              <a:rPr lang="fr-FR" dirty="0"/>
              <a:t> pour créer l’A.SA.P. </a:t>
            </a:r>
          </a:p>
          <a:p>
            <a:r>
              <a:rPr lang="fr-FR" dirty="0"/>
              <a:t>Ils travaillent avec des professionnels de Santé de la petite enfance. </a:t>
            </a:r>
          </a:p>
          <a:p>
            <a:r>
              <a:rPr lang="fr-FR" dirty="0"/>
              <a:t>Ils s’engagent dans un espace d’échange.</a:t>
            </a:r>
          </a:p>
          <a:p>
            <a:r>
              <a:rPr lang="fr-FR" dirty="0">
                <a:solidFill>
                  <a:srgbClr val="356830"/>
                </a:solidFill>
              </a:rPr>
              <a:t>Présidente : Chantal Roussy - Vice-présidente : </a:t>
            </a:r>
            <a:r>
              <a:rPr lang="fr-FR">
                <a:solidFill>
                  <a:srgbClr val="356830"/>
                </a:solidFill>
              </a:rPr>
              <a:t>Claude Finkelstein</a:t>
            </a:r>
            <a:endParaRPr lang="fr-FR" dirty="0">
              <a:solidFill>
                <a:srgbClr val="356830"/>
              </a:solidFill>
            </a:endParaRPr>
          </a:p>
          <a:p>
            <a:pPr marL="0" indent="0">
              <a:buNone/>
            </a:pPr>
            <a:endParaRPr lang="fr-FR" dirty="0"/>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569979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L’ambition de l’A.SA.P</a:t>
            </a:r>
            <a:r>
              <a:rPr lang="fr-FR" sz="3200" dirty="0">
                <a:solidFill>
                  <a:srgbClr val="FF0000"/>
                </a:solidFill>
              </a:rPr>
              <a:t>.</a:t>
            </a:r>
          </a:p>
        </p:txBody>
      </p:sp>
      <p:sp>
        <p:nvSpPr>
          <p:cNvPr id="3" name="Espace réservé du contenu 2"/>
          <p:cNvSpPr>
            <a:spLocks noGrp="1"/>
          </p:cNvSpPr>
          <p:nvPr>
            <p:ph idx="1"/>
          </p:nvPr>
        </p:nvSpPr>
        <p:spPr>
          <a:xfrm>
            <a:off x="2589212" y="1685925"/>
            <a:ext cx="8915400" cy="4757738"/>
          </a:xfrm>
        </p:spPr>
        <p:txBody>
          <a:bodyPr>
            <a:noAutofit/>
          </a:bodyPr>
          <a:lstStyle/>
          <a:p>
            <a:pPr lvl="0"/>
            <a:r>
              <a:rPr lang="fr-FR" dirty="0"/>
              <a:t>L’association A.SA.P</a:t>
            </a:r>
            <a:r>
              <a:rPr lang="fr-FR" dirty="0">
                <a:solidFill>
                  <a:srgbClr val="FF0000"/>
                </a:solidFill>
              </a:rPr>
              <a:t>.</a:t>
            </a:r>
            <a:r>
              <a:rPr lang="fr-FR" dirty="0"/>
              <a:t> a pour ambition de répondre à </a:t>
            </a:r>
            <a:r>
              <a:rPr lang="fr-FR" dirty="0">
                <a:solidFill>
                  <a:schemeClr val="tx1"/>
                </a:solidFill>
              </a:rPr>
              <a:t>celles et ceux </a:t>
            </a:r>
            <a:r>
              <a:rPr lang="fr-FR" dirty="0"/>
              <a:t>qui veulent comprendre les nouvelles donnes de la santé </a:t>
            </a:r>
            <a:r>
              <a:rPr lang="fr-FR" b="1" dirty="0"/>
              <a:t>pour leur bien-être physique et psychique, et pour celui de leur entourage. </a:t>
            </a:r>
            <a:r>
              <a:rPr lang="fr-FR" b="1" dirty="0">
                <a:solidFill>
                  <a:schemeClr val="tx1"/>
                </a:solidFill>
              </a:rPr>
              <a:t>Ce</a:t>
            </a:r>
            <a:r>
              <a:rPr lang="fr-FR" b="1" dirty="0"/>
              <a:t> faisant, ils transmettront une bonne santé mentale à leurs proches</a:t>
            </a:r>
            <a:r>
              <a:rPr lang="fr-FR" b="1" dirty="0">
                <a:solidFill>
                  <a:srgbClr val="FF0000"/>
                </a:solidFill>
              </a:rPr>
              <a:t>,</a:t>
            </a:r>
            <a:r>
              <a:rPr lang="fr-FR" b="1" dirty="0"/>
              <a:t> enfants et adolescents</a:t>
            </a:r>
            <a:r>
              <a:rPr lang="fr-FR" b="1" dirty="0">
                <a:solidFill>
                  <a:srgbClr val="FF0000"/>
                </a:solidFill>
              </a:rPr>
              <a:t>,</a:t>
            </a:r>
            <a:r>
              <a:rPr lang="fr-FR" b="1" dirty="0">
                <a:solidFill>
                  <a:schemeClr val="tx1">
                    <a:lumMod val="50000"/>
                    <a:lumOff val="50000"/>
                  </a:schemeClr>
                </a:solidFill>
              </a:rPr>
              <a:t> </a:t>
            </a:r>
            <a:r>
              <a:rPr lang="fr-FR" b="1" dirty="0">
                <a:solidFill>
                  <a:schemeClr val="tx1"/>
                </a:solidFill>
              </a:rPr>
              <a:t>contribuant ainsi au maximum de</a:t>
            </a:r>
            <a:r>
              <a:rPr lang="fr-FR" b="1" dirty="0">
                <a:solidFill>
                  <a:srgbClr val="FF0000"/>
                </a:solidFill>
              </a:rPr>
              <a:t> </a:t>
            </a:r>
            <a:r>
              <a:rPr lang="fr-FR" b="1" dirty="0">
                <a:solidFill>
                  <a:schemeClr val="tx1"/>
                </a:solidFill>
              </a:rPr>
              <a:t>chance de </a:t>
            </a:r>
            <a:r>
              <a:rPr lang="fr-FR" b="1" strike="sngStrike" dirty="0">
                <a:solidFill>
                  <a:schemeClr val="tx1">
                    <a:lumMod val="50000"/>
                    <a:lumOff val="50000"/>
                  </a:schemeClr>
                </a:solidFill>
              </a:rPr>
              <a:t>au</a:t>
            </a:r>
            <a:r>
              <a:rPr lang="fr-FR" b="1" dirty="0"/>
              <a:t> bien-être à l’âge</a:t>
            </a:r>
            <a:r>
              <a:rPr lang="fr-FR" dirty="0"/>
              <a:t> </a:t>
            </a:r>
            <a:r>
              <a:rPr lang="fr-FR" b="1" dirty="0"/>
              <a:t>adulte.</a:t>
            </a:r>
            <a:r>
              <a:rPr lang="fr-FR" dirty="0"/>
              <a:t>  </a:t>
            </a:r>
          </a:p>
          <a:p>
            <a:pPr lvl="0"/>
            <a:r>
              <a:rPr lang="fr-FR" dirty="0"/>
              <a:t>La santé du bien-être est un enjeu majeur de santé publi</a:t>
            </a:r>
            <a:r>
              <a:rPr lang="fr-FR" dirty="0">
                <a:solidFill>
                  <a:schemeClr val="tx1"/>
                </a:solidFill>
              </a:rPr>
              <a:t>que</a:t>
            </a:r>
            <a:r>
              <a:rPr lang="fr-FR" dirty="0"/>
              <a:t> </a:t>
            </a:r>
            <a:r>
              <a:rPr lang="fr-FR" b="1" dirty="0"/>
              <a:t>et le sera encore davantage pour les générations futures</a:t>
            </a:r>
            <a:r>
              <a:rPr lang="fr-FR" dirty="0"/>
              <a:t>, compte tenu notamment  des nouvelles donnes sociétales, qui peuvent être dangereuses pour la santé des enfants et des jeunes</a:t>
            </a:r>
            <a:r>
              <a:rPr lang="fr-FR" strike="sngStrike" dirty="0">
                <a:solidFill>
                  <a:schemeClr val="tx1">
                    <a:lumMod val="50000"/>
                    <a:lumOff val="50000"/>
                  </a:schemeClr>
                </a:solidFill>
              </a:rPr>
              <a:t> </a:t>
            </a:r>
            <a:r>
              <a:rPr lang="fr-FR" dirty="0"/>
              <a:t>: addictions, internet, jeux vidéo, réseaux sociaux…, dépendance au désordre des transmissions médiatiques, sans oublier les évènements planétaires violents.</a:t>
            </a:r>
          </a:p>
          <a:p>
            <a:r>
              <a:rPr lang="fr-FR" b="1" dirty="0">
                <a:solidFill>
                  <a:srgbClr val="356830"/>
                </a:solidFill>
              </a:rPr>
              <a:t>L’A.SA.P</a:t>
            </a:r>
            <a:r>
              <a:rPr lang="fr-FR" b="1" dirty="0">
                <a:solidFill>
                  <a:srgbClr val="FF0000"/>
                </a:solidFill>
              </a:rPr>
              <a:t>.</a:t>
            </a:r>
            <a:r>
              <a:rPr lang="fr-FR" b="1" dirty="0">
                <a:solidFill>
                  <a:srgbClr val="356830"/>
                </a:solidFill>
              </a:rPr>
              <a:t> a l’ambition de diffuser les savoirs nécessaires pour comprendre l’influence de l’épigénétique sur le bien-être. </a:t>
            </a:r>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441544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positionnement de l’A.SA.P</a:t>
            </a:r>
            <a:r>
              <a:rPr lang="fr-FR" sz="3200" dirty="0">
                <a:solidFill>
                  <a:srgbClr val="FF0000"/>
                </a:solidFill>
              </a:rPr>
              <a:t>.</a:t>
            </a:r>
          </a:p>
        </p:txBody>
      </p:sp>
      <p:sp>
        <p:nvSpPr>
          <p:cNvPr id="3" name="Espace réservé du contenu 2"/>
          <p:cNvSpPr>
            <a:spLocks noGrp="1"/>
          </p:cNvSpPr>
          <p:nvPr>
            <p:ph idx="1"/>
          </p:nvPr>
        </p:nvSpPr>
        <p:spPr>
          <a:xfrm>
            <a:off x="2519544" y="1685925"/>
            <a:ext cx="8915400" cy="4757738"/>
          </a:xfrm>
        </p:spPr>
        <p:txBody>
          <a:bodyPr>
            <a:normAutofit/>
          </a:bodyPr>
          <a:lstStyle/>
          <a:p>
            <a:r>
              <a:rPr lang="fr-FR" b="1" dirty="0">
                <a:solidFill>
                  <a:srgbClr val="356830"/>
                </a:solidFill>
              </a:rPr>
              <a:t>L’A.SA.P</a:t>
            </a:r>
            <a:r>
              <a:rPr lang="fr-FR" b="1" dirty="0">
                <a:solidFill>
                  <a:srgbClr val="FF0000"/>
                </a:solidFill>
              </a:rPr>
              <a:t>.</a:t>
            </a:r>
            <a:r>
              <a:rPr lang="fr-FR" b="1" dirty="0">
                <a:solidFill>
                  <a:srgbClr val="356830"/>
                </a:solidFill>
              </a:rPr>
              <a:t> est une association </a:t>
            </a:r>
            <a:r>
              <a:rPr lang="fr-FR" b="1" dirty="0">
                <a:solidFill>
                  <a:schemeClr val="tx1"/>
                </a:solidFill>
              </a:rPr>
              <a:t>dont les missions sont l’information et la formation ciblées sur la santé du bien-être. </a:t>
            </a:r>
            <a:r>
              <a:rPr lang="fr-FR" b="1" strike="sngStrike" dirty="0">
                <a:solidFill>
                  <a:schemeClr val="tx1"/>
                </a:solidFill>
              </a:rPr>
              <a:t> </a:t>
            </a:r>
            <a:endParaRPr lang="fr-FR" b="1" dirty="0">
              <a:solidFill>
                <a:schemeClr val="tx1"/>
              </a:solidFill>
            </a:endParaRPr>
          </a:p>
          <a:p>
            <a:r>
              <a:rPr lang="fr-FR" b="1" dirty="0"/>
              <a:t>L’A.SA.P</a:t>
            </a:r>
            <a:r>
              <a:rPr lang="fr-FR" b="1" dirty="0">
                <a:solidFill>
                  <a:srgbClr val="FF0000"/>
                </a:solidFill>
              </a:rPr>
              <a:t>.</a:t>
            </a:r>
            <a:r>
              <a:rPr lang="fr-FR" b="1" dirty="0"/>
              <a:t> agit pour lutter contre l’image </a:t>
            </a:r>
            <a:r>
              <a:rPr lang="fr-FR" b="1" dirty="0" err="1"/>
              <a:t>stigmatisante</a:t>
            </a:r>
            <a:r>
              <a:rPr lang="fr-FR" b="1" dirty="0"/>
              <a:t> </a:t>
            </a:r>
            <a:r>
              <a:rPr lang="fr-FR" b="1" dirty="0">
                <a:solidFill>
                  <a:schemeClr val="tx1"/>
                </a:solidFill>
              </a:rPr>
              <a:t>des troubles psychiques, </a:t>
            </a:r>
            <a:r>
              <a:rPr lang="fr-FR" b="1" dirty="0">
                <a:solidFill>
                  <a:schemeClr val="tx1">
                    <a:lumMod val="50000"/>
                    <a:lumOff val="50000"/>
                  </a:schemeClr>
                </a:solidFill>
              </a:rPr>
              <a:t> </a:t>
            </a:r>
            <a:r>
              <a:rPr lang="fr-FR" dirty="0"/>
              <a:t>qui crée un refus d’aborder ces problèmes de façon simple.   </a:t>
            </a:r>
          </a:p>
          <a:p>
            <a:r>
              <a:rPr lang="fr-FR" b="1" dirty="0"/>
              <a:t>L’A.SA.P</a:t>
            </a:r>
            <a:r>
              <a:rPr lang="fr-FR" b="1" dirty="0">
                <a:solidFill>
                  <a:srgbClr val="FF0000"/>
                </a:solidFill>
              </a:rPr>
              <a:t>.</a:t>
            </a:r>
            <a:r>
              <a:rPr lang="fr-FR" b="1" dirty="0"/>
              <a:t> agit sur l’environnement le plus proche de  « l’Etre Enfant » : </a:t>
            </a:r>
            <a:r>
              <a:rPr lang="fr-FR" dirty="0"/>
              <a:t>avant la naissance et dès le premier jour.</a:t>
            </a:r>
          </a:p>
          <a:p>
            <a:r>
              <a:rPr lang="fr-FR" b="1" dirty="0"/>
              <a:t>L’A.SA.P</a:t>
            </a:r>
            <a:r>
              <a:rPr lang="fr-FR" b="1" dirty="0">
                <a:solidFill>
                  <a:srgbClr val="FF0000"/>
                </a:solidFill>
              </a:rPr>
              <a:t>.</a:t>
            </a:r>
            <a:r>
              <a:rPr lang="fr-FR" dirty="0"/>
              <a:t> agit pour éviter au plus grand nombre une entrée inadaptée ou </a:t>
            </a:r>
            <a:r>
              <a:rPr lang="fr-FR" dirty="0">
                <a:solidFill>
                  <a:schemeClr val="tx1"/>
                </a:solidFill>
              </a:rPr>
              <a:t>v</a:t>
            </a:r>
            <a:r>
              <a:rPr lang="fr-FR" dirty="0"/>
              <a:t>iolente dans une pathologie.  </a:t>
            </a:r>
          </a:p>
          <a:p>
            <a:r>
              <a:rPr lang="fr-FR" b="1" dirty="0"/>
              <a:t>L’A.SA.P</a:t>
            </a:r>
            <a:r>
              <a:rPr lang="fr-FR" b="1" dirty="0">
                <a:solidFill>
                  <a:srgbClr val="FF0000"/>
                </a:solidFill>
              </a:rPr>
              <a:t>.</a:t>
            </a:r>
            <a:r>
              <a:rPr lang="fr-FR" b="1" dirty="0"/>
              <a:t> </a:t>
            </a:r>
            <a:r>
              <a:rPr lang="fr-FR" dirty="0"/>
              <a:t>agit pour faire comprendre qu’à l’instar des maladies somatiques qui peuvent intervenir à certains moments, chacun</a:t>
            </a:r>
            <a:r>
              <a:rPr lang="fr-FR" dirty="0">
                <a:solidFill>
                  <a:srgbClr val="FF0000"/>
                </a:solidFill>
              </a:rPr>
              <a:t>,</a:t>
            </a:r>
            <a:r>
              <a:rPr lang="fr-FR" dirty="0"/>
              <a:t> à  un moment de sa vie</a:t>
            </a:r>
            <a:r>
              <a:rPr lang="fr-FR" dirty="0">
                <a:solidFill>
                  <a:srgbClr val="FF0000"/>
                </a:solidFill>
              </a:rPr>
              <a:t>,</a:t>
            </a:r>
            <a:r>
              <a:rPr lang="fr-FR" dirty="0"/>
              <a:t> peut</a:t>
            </a:r>
            <a:r>
              <a:rPr lang="fr-FR" dirty="0">
                <a:solidFill>
                  <a:schemeClr val="tx1"/>
                </a:solidFill>
              </a:rPr>
              <a:t> développer </a:t>
            </a:r>
            <a:r>
              <a:rPr lang="fr-FR" dirty="0"/>
              <a:t>une maladie psych</a:t>
            </a:r>
            <a:r>
              <a:rPr lang="fr-FR" strike="sngStrike" dirty="0">
                <a:solidFill>
                  <a:schemeClr val="tx1">
                    <a:lumMod val="50000"/>
                    <a:lumOff val="50000"/>
                  </a:schemeClr>
                </a:solidFill>
              </a:rPr>
              <a:t>ique</a:t>
            </a:r>
            <a:r>
              <a:rPr lang="fr-FR" dirty="0"/>
              <a:t>, sans être qualifié de fou. </a:t>
            </a:r>
          </a:p>
          <a:p>
            <a:r>
              <a:rPr lang="fr-FR" b="1" dirty="0"/>
              <a:t>L’A.SA.P</a:t>
            </a:r>
            <a:r>
              <a:rPr lang="fr-FR" b="1" dirty="0">
                <a:solidFill>
                  <a:srgbClr val="FF0000"/>
                </a:solidFill>
              </a:rPr>
              <a:t>.</a:t>
            </a:r>
            <a:r>
              <a:rPr lang="fr-FR" dirty="0"/>
              <a:t> agit pour rassurer : ce ne sont pas les évènements de vie qui sont importants mais la façon dont ils ont été perçus et les moyens psychiques et biologiques développés pour y faire face.   </a:t>
            </a:r>
          </a:p>
          <a:p>
            <a:pPr lvl="0"/>
            <a:endParaRPr lang="fr-FR" sz="1400" b="1" dirty="0">
              <a:solidFill>
                <a:schemeClr val="accent5"/>
              </a:solidFill>
            </a:endParaRPr>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772200517"/>
      </p:ext>
    </p:extLst>
  </p:cSld>
  <p:clrMapOvr>
    <a:masterClrMapping/>
  </p:clrMapOvr>
</p:sld>
</file>

<file path=ppt/theme/theme1.xml><?xml version="1.0" encoding="utf-8"?>
<a:theme xmlns:a="http://schemas.openxmlformats.org/drawingml/2006/main" name="Volut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Mèche</Template>
  <TotalTime>1620</TotalTime>
  <Words>1389</Words>
  <Application>Microsoft Office PowerPoint</Application>
  <PresentationFormat>Grand écran</PresentationFormat>
  <Paragraphs>71</Paragraphs>
  <Slides>14</Slides>
  <Notes>9</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Calibri</vt:lpstr>
      <vt:lpstr>Century Gothic</vt:lpstr>
      <vt:lpstr>Wingdings 3</vt:lpstr>
      <vt:lpstr>Volute</vt:lpstr>
      <vt:lpstr>Une vision :  Agir pour le bien-être physique  et psychique des bébés, des enfants et des adolescents</vt:lpstr>
      <vt:lpstr> Pourquoi l’épigénétique au service du bien-être ?</vt:lpstr>
      <vt:lpstr>Quels enjeux de santé publique ?</vt:lpstr>
      <vt:lpstr>Pourquoi s’intéresser à l’épigénétique ?</vt:lpstr>
      <vt:lpstr>Comment l’environnement exerce un contrôle sur notre patrimoine génétique ?  </vt:lpstr>
      <vt:lpstr> Que propose l’A.SA.P ?</vt:lpstr>
      <vt:lpstr>L’origine de l’A.SA.P. </vt:lpstr>
      <vt:lpstr>L’ambition de l’A.SA.P.</vt:lpstr>
      <vt:lpstr>Le positionnement de l’A.SA.P.</vt:lpstr>
      <vt:lpstr>Les valeurs de L’’A.SA.P.</vt:lpstr>
      <vt:lpstr>Les missions sociales et les actions de l’A.SA.P.</vt:lpstr>
      <vt:lpstr>Les missions sociales de l’A.SA.P.</vt:lpstr>
      <vt:lpstr>La mission de plaidoyer de l’A.SA.P.</vt:lpstr>
      <vt:lpstr>Contact : Chantal Roussy A.SA.P.asso.nationale@gmail.com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fabienne duboscq</dc:creator>
  <cp:lastModifiedBy>MAURICE Alexis</cp:lastModifiedBy>
  <cp:revision>89</cp:revision>
  <cp:lastPrinted>2018-06-08T08:19:07Z</cp:lastPrinted>
  <dcterms:created xsi:type="dcterms:W3CDTF">2018-07-31T08:53:40Z</dcterms:created>
  <dcterms:modified xsi:type="dcterms:W3CDTF">2020-03-02T17:11:17Z</dcterms:modified>
</cp:coreProperties>
</file>